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74" r:id="rId4"/>
    <p:sldId id="275" r:id="rId5"/>
    <p:sldId id="259" r:id="rId6"/>
    <p:sldId id="260" r:id="rId7"/>
    <p:sldId id="261" r:id="rId8"/>
    <p:sldId id="262" r:id="rId9"/>
    <p:sldId id="265" r:id="rId10"/>
    <p:sldId id="277" r:id="rId11"/>
    <p:sldId id="266" r:id="rId12"/>
    <p:sldId id="267" r:id="rId13"/>
    <p:sldId id="278" r:id="rId14"/>
    <p:sldId id="271" r:id="rId15"/>
    <p:sldId id="269" r:id="rId16"/>
    <p:sldId id="270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FFB20F9-EE10-1644-9314-8943518D967A}" v="113" dt="2024-05-01T20:50:07.94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843"/>
    <p:restoredTop sz="94654"/>
  </p:normalViewPr>
  <p:slideViewPr>
    <p:cSldViewPr snapToGrid="0">
      <p:cViewPr varScale="1">
        <p:scale>
          <a:sx n="50" d="100"/>
          <a:sy n="50" d="100"/>
        </p:scale>
        <p:origin x="192" y="14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5/10/relationships/revisionInfo" Target="revisionInfo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und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Zitat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nskar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nskarte für Z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hr oder Fals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5/2/24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5/2/24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5/2/24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5/2/24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5/2/24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5/2/24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5/2/24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sv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E9ACB2F-8CFA-CF26-6D8A-432A97D34D6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/>
              <a:t>BAföG und Einkommen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0ABB2048-B643-9210-246D-B320F4F0966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DE" dirty="0"/>
              <a:t>Bjarne und Smilla</a:t>
            </a:r>
          </a:p>
        </p:txBody>
      </p:sp>
    </p:spTree>
    <p:extLst>
      <p:ext uri="{BB962C8B-B14F-4D97-AF65-F5344CB8AC3E}">
        <p14:creationId xmlns:p14="http://schemas.microsoft.com/office/powerpoint/2010/main" val="34820843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AE69B96-3D7D-26CA-B230-86EFCFF2A8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7883" y="649356"/>
            <a:ext cx="8974355" cy="734351"/>
          </a:xfrm>
        </p:spPr>
        <p:txBody>
          <a:bodyPr>
            <a:normAutofit fontScale="90000"/>
          </a:bodyPr>
          <a:lstStyle/>
          <a:p>
            <a:r>
              <a:rPr lang="de-DE" dirty="0"/>
              <a:t>Besonderheiten bei selbstständiger Tätigkeit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06B697C-8366-FCD0-1D9B-99F4F9B8B2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6726" y="1550504"/>
            <a:ext cx="8596668" cy="4510736"/>
          </a:xfrm>
        </p:spPr>
        <p:txBody>
          <a:bodyPr>
            <a:normAutofit/>
          </a:bodyPr>
          <a:lstStyle/>
          <a:p>
            <a:r>
              <a:rPr lang="en-US" sz="2800" dirty="0" err="1"/>
              <a:t>Kommt</a:t>
            </a:r>
            <a:r>
              <a:rPr lang="en-US" sz="2800" dirty="0"/>
              <a:t> auf </a:t>
            </a:r>
            <a:r>
              <a:rPr lang="en-US" sz="2800" dirty="0" err="1"/>
              <a:t>Gewinn</a:t>
            </a:r>
            <a:r>
              <a:rPr lang="en-US" sz="2800" dirty="0"/>
              <a:t> an </a:t>
            </a:r>
          </a:p>
          <a:p>
            <a:pPr lvl="1"/>
            <a:r>
              <a:rPr lang="en-US" sz="2600" dirty="0" err="1"/>
              <a:t>Berechnung</a:t>
            </a:r>
            <a:r>
              <a:rPr lang="en-US" sz="2600" dirty="0"/>
              <a:t> </a:t>
            </a:r>
            <a:r>
              <a:rPr lang="en-US" sz="2600" dirty="0" err="1"/>
              <a:t>anteilig</a:t>
            </a:r>
            <a:r>
              <a:rPr lang="en-US" sz="2600" dirty="0"/>
              <a:t> </a:t>
            </a:r>
            <a:r>
              <a:rPr lang="en-US" sz="2600" dirty="0" err="1"/>
              <a:t>aus</a:t>
            </a:r>
            <a:r>
              <a:rPr lang="en-US" sz="2600" dirty="0"/>
              <a:t> den für den </a:t>
            </a:r>
            <a:r>
              <a:rPr lang="en-US" sz="2600" dirty="0" err="1"/>
              <a:t>Bewilligungsbescheid</a:t>
            </a:r>
            <a:r>
              <a:rPr lang="en-US" sz="2600" dirty="0"/>
              <a:t> </a:t>
            </a:r>
            <a:r>
              <a:rPr lang="en-US" sz="2600" dirty="0" err="1"/>
              <a:t>maßgeblichen</a:t>
            </a:r>
            <a:r>
              <a:rPr lang="en-US" sz="2600" dirty="0"/>
              <a:t> </a:t>
            </a:r>
            <a:r>
              <a:rPr lang="en-US" sz="2600" dirty="0" err="1"/>
              <a:t>Kalenderjahren</a:t>
            </a:r>
            <a:endParaRPr lang="de-DE" sz="2800" dirty="0"/>
          </a:p>
          <a:p>
            <a:r>
              <a:rPr lang="de-DE" sz="2800" dirty="0"/>
              <a:t>Keine Werbungskostenpauschale </a:t>
            </a:r>
          </a:p>
          <a:p>
            <a:pPr lvl="1"/>
            <a:r>
              <a:rPr lang="de-DE" sz="2600" dirty="0"/>
              <a:t>Gewinn muss selbstständig geltend gemacht werden</a:t>
            </a:r>
          </a:p>
          <a:p>
            <a:pPr lvl="1"/>
            <a:r>
              <a:rPr lang="de-DE" sz="2600" dirty="0"/>
              <a:t>Angaben für Steuerbescheid maßgeblich für Berechnung nach BAföG</a:t>
            </a:r>
          </a:p>
          <a:p>
            <a:pPr lvl="1"/>
            <a:endParaRPr lang="de-DE" sz="2600" dirty="0"/>
          </a:p>
          <a:p>
            <a:endParaRPr lang="en-US" sz="2800" dirty="0"/>
          </a:p>
          <a:p>
            <a:endParaRPr lang="de-DE" sz="2600" dirty="0"/>
          </a:p>
        </p:txBody>
      </p:sp>
    </p:spTree>
    <p:extLst>
      <p:ext uri="{BB962C8B-B14F-4D97-AF65-F5344CB8AC3E}">
        <p14:creationId xmlns:p14="http://schemas.microsoft.com/office/powerpoint/2010/main" val="192272802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91BCC97-44E9-C184-CC4C-86C2F16C15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Beispiel 1: Einkommen ohne Anrechnung </a:t>
            </a:r>
          </a:p>
        </p:txBody>
      </p:sp>
      <p:pic>
        <p:nvPicPr>
          <p:cNvPr id="7" name="Inhaltsplatzhalter 6" descr="Ein Bild, das Text, Screenshot, Schrift, Zahl enthält.&#10;&#10;Automatisch generierte Beschreibung">
            <a:extLst>
              <a:ext uri="{FF2B5EF4-FFF2-40B4-BE49-F238E27FC236}">
                <a16:creationId xmlns:a16="http://schemas.microsoft.com/office/drawing/2014/main" id="{875EC311-96D5-1FF6-2223-64AD8C9A675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24657" y="2348042"/>
            <a:ext cx="9201998" cy="2161915"/>
          </a:xfrm>
        </p:spPr>
      </p:pic>
    </p:spTree>
    <p:extLst>
      <p:ext uri="{BB962C8B-B14F-4D97-AF65-F5344CB8AC3E}">
        <p14:creationId xmlns:p14="http://schemas.microsoft.com/office/powerpoint/2010/main" val="390343938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504AA9C-BB01-ED60-1345-6D14E978A2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Beispiel 2: Einkommen mit Anrechnung </a:t>
            </a:r>
          </a:p>
        </p:txBody>
      </p:sp>
      <p:pic>
        <p:nvPicPr>
          <p:cNvPr id="7" name="Inhaltsplatzhalter 6" descr="Ein Bild, das Text, Screenshot, Schrift, Zahl enthält.&#10;&#10;Automatisch generierte Beschreibung">
            <a:extLst>
              <a:ext uri="{FF2B5EF4-FFF2-40B4-BE49-F238E27FC236}">
                <a16:creationId xmlns:a16="http://schemas.microsoft.com/office/drawing/2014/main" id="{9B0D9592-2ABB-5DEB-C456-83D735BD530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37165" y="2309039"/>
            <a:ext cx="9277005" cy="2239921"/>
          </a:xfrm>
        </p:spPr>
      </p:pic>
    </p:spTree>
    <p:extLst>
      <p:ext uri="{BB962C8B-B14F-4D97-AF65-F5344CB8AC3E}">
        <p14:creationId xmlns:p14="http://schemas.microsoft.com/office/powerpoint/2010/main" val="416334417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14FC5CB-990B-C1F4-FAA8-18555A3D32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Beispiel 3: Kombination aus abhängiger Tätigkeit und selbstständiger Tätigkeit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217CCAE0-94C0-C5A9-4C3E-34AA15D04E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sz="2600" dirty="0" err="1"/>
              <a:t>Grds</a:t>
            </a:r>
            <a:r>
              <a:rPr lang="de-DE" sz="2600" dirty="0"/>
              <a:t>. Kombination möglich</a:t>
            </a:r>
          </a:p>
          <a:p>
            <a:r>
              <a:rPr lang="de-DE" sz="2600" dirty="0"/>
              <a:t>Berechnungsgrundlage ist verschieden</a:t>
            </a:r>
          </a:p>
          <a:p>
            <a:pPr lvl="1"/>
            <a:r>
              <a:rPr lang="de-DE" sz="2400" dirty="0"/>
              <a:t>Abhängige Tätigkeit: erzieltes Einkommen im Bewilligungszeitraum </a:t>
            </a:r>
          </a:p>
          <a:p>
            <a:pPr lvl="1"/>
            <a:r>
              <a:rPr lang="de-DE" sz="2400" dirty="0"/>
              <a:t>Selbstständige Tätigkeit: Gewinn anteilig aus den Kalenderjahren</a:t>
            </a:r>
          </a:p>
        </p:txBody>
      </p:sp>
    </p:spTree>
    <p:extLst>
      <p:ext uri="{BB962C8B-B14F-4D97-AF65-F5344CB8AC3E}">
        <p14:creationId xmlns:p14="http://schemas.microsoft.com/office/powerpoint/2010/main" val="217200078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14FC5CB-990B-C1F4-FAA8-18555A3D32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Beispiel 3: Kombination aus abhängiger Tätigkeit und selbstständiger Tätigkeit</a:t>
            </a:r>
          </a:p>
        </p:txBody>
      </p:sp>
      <p:pic>
        <p:nvPicPr>
          <p:cNvPr id="5" name="Inhaltsplatzhalter 4" descr="Ein Bild, das Text, Screenshot, Schrift, Zahl enthält.&#10;&#10;Automatisch generierte Beschreibung">
            <a:extLst>
              <a:ext uri="{FF2B5EF4-FFF2-40B4-BE49-F238E27FC236}">
                <a16:creationId xmlns:a16="http://schemas.microsoft.com/office/drawing/2014/main" id="{59E61039-A783-DA30-C8C1-AA63EBA15AC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77334" y="2263740"/>
            <a:ext cx="8954346" cy="3050382"/>
          </a:xfrm>
        </p:spPr>
      </p:pic>
    </p:spTree>
    <p:extLst>
      <p:ext uri="{BB962C8B-B14F-4D97-AF65-F5344CB8AC3E}">
        <p14:creationId xmlns:p14="http://schemas.microsoft.com/office/powerpoint/2010/main" val="211369784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>
            <a:extLst>
              <a:ext uri="{FF2B5EF4-FFF2-40B4-BE49-F238E27FC236}">
                <a16:creationId xmlns:a16="http://schemas.microsoft.com/office/drawing/2014/main" id="{88C9B83F-64CD-41C1-925F-A08801FFD0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E1655065-0BD7-4422-BEC0-4401E99809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4DDD90AC-ABEC-4A76-9C9C-AD0A5F8FC7F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Rectangle 23">
              <a:extLst>
                <a:ext uri="{FF2B5EF4-FFF2-40B4-BE49-F238E27FC236}">
                  <a16:creationId xmlns:a16="http://schemas.microsoft.com/office/drawing/2014/main" id="{21A8AFEF-EC50-4C0B-9C64-814B76C8209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de-DE"/>
            </a:p>
          </p:txBody>
        </p:sp>
        <p:sp>
          <p:nvSpPr>
            <p:cNvPr id="21" name="Rectangle 25">
              <a:extLst>
                <a:ext uri="{FF2B5EF4-FFF2-40B4-BE49-F238E27FC236}">
                  <a16:creationId xmlns:a16="http://schemas.microsoft.com/office/drawing/2014/main" id="{CAFAA800-E117-4357-84E4-56B63EA03E3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de-DE"/>
            </a:p>
          </p:txBody>
        </p:sp>
        <p:sp>
          <p:nvSpPr>
            <p:cNvPr id="22" name="Isosceles Triangle 21">
              <a:extLst>
                <a:ext uri="{FF2B5EF4-FFF2-40B4-BE49-F238E27FC236}">
                  <a16:creationId xmlns:a16="http://schemas.microsoft.com/office/drawing/2014/main" id="{8DDFC9F4-3B45-402D-8AD7-60B3F08ED7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de-DE"/>
            </a:p>
          </p:txBody>
        </p:sp>
        <p:sp>
          <p:nvSpPr>
            <p:cNvPr id="23" name="Rectangle 27">
              <a:extLst>
                <a:ext uri="{FF2B5EF4-FFF2-40B4-BE49-F238E27FC236}">
                  <a16:creationId xmlns:a16="http://schemas.microsoft.com/office/drawing/2014/main" id="{F26A0854-FBE4-4587-B349-06BE192BD7F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de-DE"/>
            </a:p>
          </p:txBody>
        </p:sp>
        <p:sp>
          <p:nvSpPr>
            <p:cNvPr id="24" name="Rectangle 28">
              <a:extLst>
                <a:ext uri="{FF2B5EF4-FFF2-40B4-BE49-F238E27FC236}">
                  <a16:creationId xmlns:a16="http://schemas.microsoft.com/office/drawing/2014/main" id="{54A9C4C6-FF7D-470E-BFCA-CE4F60A1F0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de-DE"/>
            </a:p>
          </p:txBody>
        </p:sp>
        <p:sp>
          <p:nvSpPr>
            <p:cNvPr id="25" name="Rectangle 29">
              <a:extLst>
                <a:ext uri="{FF2B5EF4-FFF2-40B4-BE49-F238E27FC236}">
                  <a16:creationId xmlns:a16="http://schemas.microsoft.com/office/drawing/2014/main" id="{B1721EA8-4871-45D4-B78F-AE805A3004B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de-DE"/>
            </a:p>
          </p:txBody>
        </p:sp>
        <p:sp>
          <p:nvSpPr>
            <p:cNvPr id="26" name="Isosceles Triangle 25">
              <a:extLst>
                <a:ext uri="{FF2B5EF4-FFF2-40B4-BE49-F238E27FC236}">
                  <a16:creationId xmlns:a16="http://schemas.microsoft.com/office/drawing/2014/main" id="{E5763971-E3A3-45C6-9BA8-2E032C7A55E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de-DE"/>
            </a:p>
          </p:txBody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32752E94-0E01-4AF5-A43A-F2FAD8737C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de-DE"/>
            </a:p>
          </p:txBody>
        </p:sp>
      </p:grpSp>
      <p:sp>
        <p:nvSpPr>
          <p:cNvPr id="2" name="Titel 1">
            <a:extLst>
              <a:ext uri="{FF2B5EF4-FFF2-40B4-BE49-F238E27FC236}">
                <a16:creationId xmlns:a16="http://schemas.microsoft.com/office/drawing/2014/main" id="{C09A4EC4-46AF-BDF3-0E4D-C39FEAC334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4926" y="423119"/>
            <a:ext cx="8288032" cy="1096648"/>
          </a:xfrm>
        </p:spPr>
        <p:txBody>
          <a:bodyPr vert="horz" lIns="91440" tIns="45720" rIns="91440" bIns="45720" rtlCol="0" anchor="b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3700" dirty="0" err="1"/>
              <a:t>Leistungsbescheinigung</a:t>
            </a:r>
            <a:r>
              <a:rPr lang="en-US" sz="3700" dirty="0"/>
              <a:t> § 48 </a:t>
            </a:r>
            <a:r>
              <a:rPr lang="en-US" sz="3700" dirty="0" err="1"/>
              <a:t>BAföG</a:t>
            </a:r>
            <a:endParaRPr lang="en-US" sz="3700" dirty="0"/>
          </a:p>
        </p:txBody>
      </p:sp>
      <p:pic>
        <p:nvPicPr>
          <p:cNvPr id="11" name="Inhaltsplatzhalter 10" descr="Ein Bild, das Text, Screenshot, Schrift, Design enthält.&#10;&#10;Automatisch generierte Beschreibung">
            <a:extLst>
              <a:ext uri="{FF2B5EF4-FFF2-40B4-BE49-F238E27FC236}">
                <a16:creationId xmlns:a16="http://schemas.microsoft.com/office/drawing/2014/main" id="{D9E48C34-FCD1-B5B7-8FA8-F75CF16633E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52605" y="1519766"/>
            <a:ext cx="8469496" cy="4985783"/>
          </a:xfrm>
        </p:spPr>
      </p:pic>
    </p:spTree>
    <p:extLst>
      <p:ext uri="{BB962C8B-B14F-4D97-AF65-F5344CB8AC3E}">
        <p14:creationId xmlns:p14="http://schemas.microsoft.com/office/powerpoint/2010/main" val="183292631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20">
            <a:extLst>
              <a:ext uri="{FF2B5EF4-FFF2-40B4-BE49-F238E27FC236}">
                <a16:creationId xmlns:a16="http://schemas.microsoft.com/office/drawing/2014/main" id="{A65AC7D1-EAA9-48F5-B509-60A7F50BF7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23" name="Rectangle 22">
            <a:extLst>
              <a:ext uri="{FF2B5EF4-FFF2-40B4-BE49-F238E27FC236}">
                <a16:creationId xmlns:a16="http://schemas.microsoft.com/office/drawing/2014/main" id="{D6320AF9-619A-4175-865B-5663E1AEF4C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063B6EC6-D752-4EE7-908B-F8F19E8C7F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111313" y="0"/>
            <a:ext cx="1219200" cy="6858000"/>
          </a:xfrm>
          <a:prstGeom prst="line">
            <a:avLst/>
          </a:prstGeom>
          <a:ln w="952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EFECD4E8-AD3E-4228-82A2-9461958EA9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3290979" y="3681413"/>
            <a:ext cx="4763558" cy="3176587"/>
          </a:xfrm>
          <a:prstGeom prst="line">
            <a:avLst/>
          </a:prstGeom>
          <a:ln w="9525">
            <a:solidFill>
              <a:schemeClr val="tx1">
                <a:lumMod val="50000"/>
                <a:lumOff val="50000"/>
                <a:alpha val="8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9" name="Rectangle 23">
            <a:extLst>
              <a:ext uri="{FF2B5EF4-FFF2-40B4-BE49-F238E27FC236}">
                <a16:creationId xmlns:a16="http://schemas.microsoft.com/office/drawing/2014/main" id="{7E018740-5C2B-4A41-AC1A-7E68D1EC19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82568" y="-8467"/>
            <a:ext cx="3007349" cy="6866467"/>
          </a:xfrm>
          <a:custGeom>
            <a:avLst/>
            <a:gdLst/>
            <a:ahLst/>
            <a:cxnLst/>
            <a:rect l="l" t="t" r="r" b="b"/>
            <a:pathLst>
              <a:path w="3007349" h="6866467">
                <a:moveTo>
                  <a:pt x="2045532" y="0"/>
                </a:moveTo>
                <a:lnTo>
                  <a:pt x="3007349" y="0"/>
                </a:lnTo>
                <a:lnTo>
                  <a:pt x="3007349" y="6866467"/>
                </a:lnTo>
                <a:lnTo>
                  <a:pt x="0" y="6866467"/>
                </a:lnTo>
                <a:lnTo>
                  <a:pt x="2045532" y="0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31" name="Rectangle 25">
            <a:extLst>
              <a:ext uri="{FF2B5EF4-FFF2-40B4-BE49-F238E27FC236}">
                <a16:creationId xmlns:a16="http://schemas.microsoft.com/office/drawing/2014/main" id="{166F75A4-C475-4941-8EE2-B80A06A2C1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04534" y="-8467"/>
            <a:ext cx="2588558" cy="6866467"/>
          </a:xfrm>
          <a:custGeom>
            <a:avLst/>
            <a:gdLst/>
            <a:ahLst/>
            <a:cxnLst/>
            <a:rect l="l" t="t" r="r" b="b"/>
            <a:pathLst>
              <a:path w="2573311" h="6866467">
                <a:moveTo>
                  <a:pt x="0" y="0"/>
                </a:moveTo>
                <a:lnTo>
                  <a:pt x="2573311" y="0"/>
                </a:lnTo>
                <a:lnTo>
                  <a:pt x="2573311" y="6866467"/>
                </a:lnTo>
                <a:lnTo>
                  <a:pt x="1202336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33" name="Isosceles Triangle 32">
            <a:extLst>
              <a:ext uri="{FF2B5EF4-FFF2-40B4-BE49-F238E27FC236}">
                <a16:creationId xmlns:a16="http://schemas.microsoft.com/office/drawing/2014/main" id="{A032553A-72E8-4B0D-8405-FF9771C9AF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33425" y="3048000"/>
            <a:ext cx="3259667" cy="3810000"/>
          </a:xfrm>
          <a:prstGeom prst="triangle">
            <a:avLst>
              <a:gd name="adj" fmla="val 100000"/>
            </a:avLst>
          </a:prstGeom>
          <a:solidFill>
            <a:schemeClr val="accent2">
              <a:alpha val="72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35" name="Rectangle 27">
            <a:extLst>
              <a:ext uri="{FF2B5EF4-FFF2-40B4-BE49-F238E27FC236}">
                <a16:creationId xmlns:a16="http://schemas.microsoft.com/office/drawing/2014/main" id="{765800AC-C3B9-498E-87BC-29FAE4C76B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35592" y="-8467"/>
            <a:ext cx="2854326" cy="6866467"/>
          </a:xfrm>
          <a:custGeom>
            <a:avLst/>
            <a:gdLst/>
            <a:ahLst/>
            <a:cxnLst/>
            <a:rect l="l" t="t" r="r" b="b"/>
            <a:pathLst>
              <a:path w="2858013" h="6866467">
                <a:moveTo>
                  <a:pt x="0" y="0"/>
                </a:moveTo>
                <a:lnTo>
                  <a:pt x="2858013" y="0"/>
                </a:lnTo>
                <a:lnTo>
                  <a:pt x="2858013" y="6866467"/>
                </a:lnTo>
                <a:lnTo>
                  <a:pt x="2473942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37" name="Isosceles Triangle 36">
            <a:extLst>
              <a:ext uri="{FF2B5EF4-FFF2-40B4-BE49-F238E27FC236}">
                <a16:creationId xmlns:a16="http://schemas.microsoft.com/office/drawing/2014/main" id="{1F9D6ACB-2FF4-49F9-978A-E0D5327FC6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72758" y="3589867"/>
            <a:ext cx="1817159" cy="3268133"/>
          </a:xfrm>
          <a:prstGeom prst="triangle">
            <a:avLst>
              <a:gd name="adj" fmla="val 100000"/>
            </a:avLst>
          </a:prstGeom>
          <a:solidFill>
            <a:schemeClr val="accent1">
              <a:alpha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39" name="Freeform: Shape 38">
            <a:extLst>
              <a:ext uri="{FF2B5EF4-FFF2-40B4-BE49-F238E27FC236}">
                <a16:creationId xmlns:a16="http://schemas.microsoft.com/office/drawing/2014/main" id="{A5EC319D-0FEA-4B95-A3EA-01E35672C9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197631" y="-8467"/>
            <a:ext cx="5994369" cy="6866467"/>
          </a:xfrm>
          <a:custGeom>
            <a:avLst/>
            <a:gdLst>
              <a:gd name="connsiteX0" fmla="*/ 0 w 5994369"/>
              <a:gd name="connsiteY0" fmla="*/ 0 h 6866467"/>
              <a:gd name="connsiteX1" fmla="*/ 1249825 w 5994369"/>
              <a:gd name="connsiteY1" fmla="*/ 0 h 6866467"/>
              <a:gd name="connsiteX2" fmla="*/ 1249825 w 5994369"/>
              <a:gd name="connsiteY2" fmla="*/ 8467 h 6866467"/>
              <a:gd name="connsiteX3" fmla="*/ 5994369 w 5994369"/>
              <a:gd name="connsiteY3" fmla="*/ 8467 h 6866467"/>
              <a:gd name="connsiteX4" fmla="*/ 5994369 w 5994369"/>
              <a:gd name="connsiteY4" fmla="*/ 6866467 h 6866467"/>
              <a:gd name="connsiteX5" fmla="*/ 1249825 w 5994369"/>
              <a:gd name="connsiteY5" fmla="*/ 6866467 h 6866467"/>
              <a:gd name="connsiteX6" fmla="*/ 1109382 w 5994369"/>
              <a:gd name="connsiteY6" fmla="*/ 6866467 h 686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994369" h="6866467">
                <a:moveTo>
                  <a:pt x="0" y="0"/>
                </a:moveTo>
                <a:lnTo>
                  <a:pt x="1249825" y="0"/>
                </a:lnTo>
                <a:lnTo>
                  <a:pt x="1249825" y="8467"/>
                </a:lnTo>
                <a:lnTo>
                  <a:pt x="5994369" y="8467"/>
                </a:lnTo>
                <a:lnTo>
                  <a:pt x="5994369" y="6866467"/>
                </a:lnTo>
                <a:lnTo>
                  <a:pt x="1249825" y="6866467"/>
                </a:lnTo>
                <a:lnTo>
                  <a:pt x="1109382" y="6866467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D93C5B47-3A9E-4632-9FE7-8A04C6F893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81723" y="609600"/>
            <a:ext cx="4512989" cy="2227730"/>
          </a:xfrm>
        </p:spPr>
        <p:txBody>
          <a:bodyPr anchor="ctr">
            <a:normAutofit/>
          </a:bodyPr>
          <a:lstStyle/>
          <a:p>
            <a:r>
              <a:rPr lang="de-DE" dirty="0">
                <a:solidFill>
                  <a:srgbClr val="FFFFFF"/>
                </a:solidFill>
              </a:rPr>
              <a:t>Aktuelle Beratungszeiten</a:t>
            </a:r>
          </a:p>
        </p:txBody>
      </p:sp>
      <p:pic>
        <p:nvPicPr>
          <p:cNvPr id="7" name="Graphic 6" descr="Uhr">
            <a:extLst>
              <a:ext uri="{FF2B5EF4-FFF2-40B4-BE49-F238E27FC236}">
                <a16:creationId xmlns:a16="http://schemas.microsoft.com/office/drawing/2014/main" id="{A4CFB24E-C08E-3226-C7BF-79C225CC03B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47018" y="403654"/>
            <a:ext cx="2874105" cy="2874105"/>
          </a:xfrm>
          <a:prstGeom prst="rect">
            <a:avLst/>
          </a:prstGeom>
        </p:spPr>
      </p:pic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660A6B6-065C-C500-5D65-401129510C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81725" y="2837329"/>
            <a:ext cx="4512988" cy="3317938"/>
          </a:xfrm>
        </p:spPr>
        <p:txBody>
          <a:bodyPr anchor="t">
            <a:normAutofit/>
          </a:bodyPr>
          <a:lstStyle/>
          <a:p>
            <a:r>
              <a:rPr lang="de-DE" dirty="0">
                <a:solidFill>
                  <a:srgbClr val="FFFFFF"/>
                </a:solidFill>
              </a:rPr>
              <a:t>Montag: 9-13 Uhr (Bjarne und Smilla)</a:t>
            </a:r>
          </a:p>
          <a:p>
            <a:r>
              <a:rPr lang="de-DE" dirty="0">
                <a:solidFill>
                  <a:srgbClr val="FFFFFF"/>
                </a:solidFill>
              </a:rPr>
              <a:t>Dienstag: 11-15 Uhr (Justin und Franziska)</a:t>
            </a:r>
          </a:p>
          <a:p>
            <a:r>
              <a:rPr lang="de-DE" dirty="0">
                <a:solidFill>
                  <a:srgbClr val="FFFFFF"/>
                </a:solidFill>
              </a:rPr>
              <a:t>Mittwoch: 9-13 Uhr (Bjarne und </a:t>
            </a:r>
            <a:r>
              <a:rPr lang="de-DE" dirty="0" err="1">
                <a:solidFill>
                  <a:srgbClr val="FFFFFF"/>
                </a:solidFill>
              </a:rPr>
              <a:t>Tabi</a:t>
            </a:r>
            <a:r>
              <a:rPr lang="de-DE" dirty="0">
                <a:solidFill>
                  <a:srgbClr val="FFFFFF"/>
                </a:solidFill>
              </a:rPr>
              <a:t>)</a:t>
            </a:r>
          </a:p>
          <a:p>
            <a:r>
              <a:rPr lang="de-DE" dirty="0">
                <a:solidFill>
                  <a:srgbClr val="FFFFFF"/>
                </a:solidFill>
              </a:rPr>
              <a:t>Donnerstag: 16-20 Uhr (Justin und Julia)</a:t>
            </a:r>
          </a:p>
          <a:p>
            <a:endParaRPr lang="de-DE" dirty="0">
              <a:solidFill>
                <a:srgbClr val="FFFFFF"/>
              </a:solidFill>
            </a:endParaRPr>
          </a:p>
          <a:p>
            <a:r>
              <a:rPr lang="de-DE" dirty="0">
                <a:solidFill>
                  <a:srgbClr val="FFFFFF"/>
                </a:solidFill>
              </a:rPr>
              <a:t>Website: https://</a:t>
            </a:r>
            <a:r>
              <a:rPr lang="de-DE" dirty="0" err="1">
                <a:solidFill>
                  <a:srgbClr val="FFFFFF"/>
                </a:solidFill>
              </a:rPr>
              <a:t>www.asta-uhh.de</a:t>
            </a:r>
            <a:r>
              <a:rPr lang="de-DE" dirty="0">
                <a:solidFill>
                  <a:srgbClr val="FFFFFF"/>
                </a:solidFill>
              </a:rPr>
              <a:t>/2-beratung/02-bafoeg-beratung.html</a:t>
            </a:r>
          </a:p>
        </p:txBody>
      </p:sp>
      <p:pic>
        <p:nvPicPr>
          <p:cNvPr id="5" name="Grafik 4" descr="Ein Bild, das Muster, Quadrat, nähen, Pixel enthält.&#10;&#10;Automatisch generierte Beschreibung">
            <a:extLst>
              <a:ext uri="{FF2B5EF4-FFF2-40B4-BE49-F238E27FC236}">
                <a16:creationId xmlns:a16="http://schemas.microsoft.com/office/drawing/2014/main" id="{B5BA5173-7A34-B249-464B-057EF6999D2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39761" y="3429000"/>
            <a:ext cx="2681362" cy="26044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38622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E80B86A7-A1EC-475B-9166-88902B033A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4AE69B96-3D7D-26CA-B230-86EFCFF2A8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33502" y="609600"/>
            <a:ext cx="8596668" cy="1320800"/>
          </a:xfrm>
        </p:spPr>
        <p:txBody>
          <a:bodyPr>
            <a:normAutofit/>
          </a:bodyPr>
          <a:lstStyle/>
          <a:p>
            <a:r>
              <a:rPr lang="de-DE" dirty="0"/>
              <a:t>Gliederung</a:t>
            </a:r>
          </a:p>
        </p:txBody>
      </p:sp>
      <p:sp>
        <p:nvSpPr>
          <p:cNvPr id="10" name="Isosceles Triangle 9">
            <a:extLst>
              <a:ext uri="{FF2B5EF4-FFF2-40B4-BE49-F238E27FC236}">
                <a16:creationId xmlns:a16="http://schemas.microsoft.com/office/drawing/2014/main" id="{C2C29CB1-9F74-4879-A6AF-AEA67B6F1F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0" y="0"/>
            <a:ext cx="842596" cy="5666154"/>
          </a:xfrm>
          <a:prstGeom prst="triangle">
            <a:avLst>
              <a:gd name="adj" fmla="val 10000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06B697C-8366-FCD0-1D9B-99F4F9B8B2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33502" y="2160589"/>
            <a:ext cx="8596668" cy="3880773"/>
          </a:xfrm>
        </p:spPr>
        <p:txBody>
          <a:bodyPr>
            <a:normAutofit fontScale="92500" lnSpcReduction="10000"/>
          </a:bodyPr>
          <a:lstStyle/>
          <a:p>
            <a:r>
              <a:rPr lang="de-DE" dirty="0"/>
              <a:t>Allgemeine Informationen zur Einkommensanrechnung </a:t>
            </a:r>
          </a:p>
          <a:p>
            <a:r>
              <a:rPr lang="de-DE" dirty="0"/>
              <a:t>Einkommen aus abhängiger Tätigkeit </a:t>
            </a:r>
          </a:p>
          <a:p>
            <a:pPr lvl="1"/>
            <a:r>
              <a:rPr lang="de-DE" dirty="0"/>
              <a:t>Beispiel 1: abhängige Tätigkeit ohne Anrechnung </a:t>
            </a:r>
          </a:p>
          <a:p>
            <a:pPr lvl="1"/>
            <a:r>
              <a:rPr lang="de-DE" dirty="0"/>
              <a:t>Beispiel 2: abhängige Tätigkeit mit Anrechnung</a:t>
            </a:r>
          </a:p>
          <a:p>
            <a:pPr lvl="1"/>
            <a:r>
              <a:rPr lang="de-DE" dirty="0"/>
              <a:t>Beispiel 3: abhängige Tätigkeit ohne Anrechnung mit zwei Kindern</a:t>
            </a:r>
          </a:p>
          <a:p>
            <a:r>
              <a:rPr lang="de-DE" dirty="0"/>
              <a:t>Einkommen aus selbstständiger Tätigkeit</a:t>
            </a:r>
          </a:p>
          <a:p>
            <a:pPr lvl="1"/>
            <a:r>
              <a:rPr lang="de-DE" dirty="0"/>
              <a:t>Beispiel 1: selbstständige Tätigkeit ohne Anrechnung</a:t>
            </a:r>
          </a:p>
          <a:p>
            <a:pPr lvl="1"/>
            <a:r>
              <a:rPr lang="de-DE" dirty="0"/>
              <a:t>Beispiel 2: selbstständige Tätigkeit mit Anrechnung </a:t>
            </a:r>
          </a:p>
          <a:p>
            <a:pPr lvl="1"/>
            <a:r>
              <a:rPr lang="de-DE" dirty="0"/>
              <a:t>Beispiel 3: Kombination aus abhängiger Tätigkeit und selbstständiger Tätigkeit</a:t>
            </a:r>
          </a:p>
          <a:p>
            <a:r>
              <a:rPr lang="de-DE" dirty="0"/>
              <a:t>Leistungsbescheinigung nach § 48 BAföG </a:t>
            </a:r>
          </a:p>
          <a:p>
            <a:r>
              <a:rPr lang="de-DE" dirty="0"/>
              <a:t>Aktuelle Beratungszeiten</a:t>
            </a:r>
          </a:p>
        </p:txBody>
      </p:sp>
      <p:sp>
        <p:nvSpPr>
          <p:cNvPr id="12" name="Isosceles Triangle 11">
            <a:extLst>
              <a:ext uri="{FF2B5EF4-FFF2-40B4-BE49-F238E27FC236}">
                <a16:creationId xmlns:a16="http://schemas.microsoft.com/office/drawing/2014/main" id="{7E2C7115-5336-410C-AD71-0F0952A2E5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1743267" y="4013200"/>
            <a:ext cx="448733" cy="2844800"/>
          </a:xfrm>
          <a:prstGeom prst="triangle">
            <a:avLst>
              <a:gd name="adj" fmla="val 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223704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E80B86A7-A1EC-475B-9166-88902B033A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4AE69B96-3D7D-26CA-B230-86EFCFF2A8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33502" y="609600"/>
            <a:ext cx="8596668" cy="734351"/>
          </a:xfrm>
        </p:spPr>
        <p:txBody>
          <a:bodyPr>
            <a:normAutofit/>
          </a:bodyPr>
          <a:lstStyle/>
          <a:p>
            <a:r>
              <a:rPr lang="de-DE" dirty="0"/>
              <a:t>Allgemeines</a:t>
            </a:r>
          </a:p>
        </p:txBody>
      </p:sp>
      <p:sp>
        <p:nvSpPr>
          <p:cNvPr id="10" name="Isosceles Triangle 9">
            <a:extLst>
              <a:ext uri="{FF2B5EF4-FFF2-40B4-BE49-F238E27FC236}">
                <a16:creationId xmlns:a16="http://schemas.microsoft.com/office/drawing/2014/main" id="{C2C29CB1-9F74-4879-A6AF-AEA67B6F1F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0" y="0"/>
            <a:ext cx="842596" cy="5666154"/>
          </a:xfrm>
          <a:prstGeom prst="triangle">
            <a:avLst>
              <a:gd name="adj" fmla="val 10000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06B697C-8366-FCD0-1D9B-99F4F9B8B2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33502" y="1530626"/>
            <a:ext cx="8596668" cy="4510736"/>
          </a:xfrm>
        </p:spPr>
        <p:txBody>
          <a:bodyPr>
            <a:normAutofit lnSpcReduction="10000"/>
          </a:bodyPr>
          <a:lstStyle/>
          <a:p>
            <a:r>
              <a:rPr lang="de-DE" sz="2600" dirty="0"/>
              <a:t>Grundfreibetrag: 330 €/ Monat (3.960 € </a:t>
            </a:r>
            <a:r>
              <a:rPr lang="de-DE" sz="2600" dirty="0" err="1"/>
              <a:t>jährl</a:t>
            </a:r>
            <a:r>
              <a:rPr lang="de-DE" sz="2600" dirty="0"/>
              <a:t>.), </a:t>
            </a:r>
            <a:r>
              <a:rPr lang="de-DE" sz="2600" b="1" dirty="0"/>
              <a:t>§ 23 Abs. 1 S. 1 BAföG</a:t>
            </a:r>
          </a:p>
          <a:p>
            <a:r>
              <a:rPr lang="de-DE" sz="2600" dirty="0"/>
              <a:t>Freibetrag für jedes Kind 730 € pro Kind, </a:t>
            </a:r>
            <a:r>
              <a:rPr lang="de-DE" sz="2600" b="1" dirty="0"/>
              <a:t>§ 23 Abs. 1 S. 1 Nr. 3 BAföG </a:t>
            </a:r>
            <a:r>
              <a:rPr lang="de-DE" sz="2600" dirty="0"/>
              <a:t>(Aber: Minderung um eigene Einnahmen)</a:t>
            </a:r>
          </a:p>
          <a:p>
            <a:r>
              <a:rPr lang="de-DE" sz="2600" dirty="0"/>
              <a:t>Für jede Art der Erwerbstätigkeit: 21,6</a:t>
            </a:r>
            <a:r>
              <a:rPr lang="de-DE" sz="2600" b="1" dirty="0"/>
              <a:t>%</a:t>
            </a:r>
            <a:r>
              <a:rPr lang="de-DE" sz="2600" dirty="0"/>
              <a:t> Sozialversicherungspauschale, </a:t>
            </a:r>
            <a:r>
              <a:rPr lang="de-DE" sz="2600" b="1" dirty="0"/>
              <a:t>§ 21 Abs. 2 S. 1 Nr. 1 BAföG</a:t>
            </a:r>
          </a:p>
          <a:p>
            <a:r>
              <a:rPr lang="de-DE" sz="2600" dirty="0"/>
              <a:t>Nur bei abhängiger Tätigkeit: Arbeitnehmerpauschalbetrag </a:t>
            </a:r>
            <a:r>
              <a:rPr lang="de-DE" sz="2600" dirty="0" err="1"/>
              <a:t>i.H.v</a:t>
            </a:r>
            <a:r>
              <a:rPr lang="de-DE" sz="2600" dirty="0"/>
              <a:t>. 1.230 € </a:t>
            </a:r>
            <a:r>
              <a:rPr lang="de-DE" sz="2600" dirty="0" err="1"/>
              <a:t>jährl</a:t>
            </a:r>
            <a:r>
              <a:rPr lang="de-DE" sz="2600" dirty="0"/>
              <a:t>., </a:t>
            </a:r>
            <a:r>
              <a:rPr lang="de-DE" sz="2600" b="1" dirty="0"/>
              <a:t>§ 9a EstG</a:t>
            </a:r>
            <a:endParaRPr lang="en-US" sz="2600" dirty="0"/>
          </a:p>
          <a:p>
            <a:endParaRPr lang="en-US" sz="2800" dirty="0"/>
          </a:p>
          <a:p>
            <a:endParaRPr lang="de-DE" sz="2800" dirty="0"/>
          </a:p>
          <a:p>
            <a:endParaRPr lang="de-DE" sz="2800" dirty="0"/>
          </a:p>
          <a:p>
            <a:endParaRPr lang="en-US" sz="2800" dirty="0"/>
          </a:p>
          <a:p>
            <a:endParaRPr lang="de-DE" sz="2600" dirty="0"/>
          </a:p>
        </p:txBody>
      </p:sp>
      <p:sp>
        <p:nvSpPr>
          <p:cNvPr id="12" name="Isosceles Triangle 11">
            <a:extLst>
              <a:ext uri="{FF2B5EF4-FFF2-40B4-BE49-F238E27FC236}">
                <a16:creationId xmlns:a16="http://schemas.microsoft.com/office/drawing/2014/main" id="{7E2C7115-5336-410C-AD71-0F0952A2E5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1743267" y="4013200"/>
            <a:ext cx="448733" cy="2844800"/>
          </a:xfrm>
          <a:prstGeom prst="triangle">
            <a:avLst>
              <a:gd name="adj" fmla="val 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862145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E80B86A7-A1EC-475B-9166-88902B033A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4AE69B96-3D7D-26CA-B230-86EFCFF2A8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33502" y="796275"/>
            <a:ext cx="8596668" cy="734351"/>
          </a:xfrm>
        </p:spPr>
        <p:txBody>
          <a:bodyPr>
            <a:normAutofit/>
          </a:bodyPr>
          <a:lstStyle/>
          <a:p>
            <a:r>
              <a:rPr lang="de-DE" dirty="0"/>
              <a:t>Allgemeines</a:t>
            </a:r>
          </a:p>
        </p:txBody>
      </p:sp>
      <p:sp>
        <p:nvSpPr>
          <p:cNvPr id="10" name="Isosceles Triangle 9">
            <a:extLst>
              <a:ext uri="{FF2B5EF4-FFF2-40B4-BE49-F238E27FC236}">
                <a16:creationId xmlns:a16="http://schemas.microsoft.com/office/drawing/2014/main" id="{C2C29CB1-9F74-4879-A6AF-AEA67B6F1F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0" y="0"/>
            <a:ext cx="842596" cy="5666154"/>
          </a:xfrm>
          <a:prstGeom prst="triangle">
            <a:avLst>
              <a:gd name="adj" fmla="val 10000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06B697C-8366-FCD0-1D9B-99F4F9B8B2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33501" y="1847574"/>
            <a:ext cx="9221855" cy="3479800"/>
          </a:xfrm>
        </p:spPr>
        <p:txBody>
          <a:bodyPr>
            <a:normAutofit/>
          </a:bodyPr>
          <a:lstStyle/>
          <a:p>
            <a:r>
              <a:rPr lang="de-DE" sz="2800" dirty="0"/>
              <a:t>Vergütungen aus dem Ausbildungsverhältnis werden voll angerechnet, </a:t>
            </a:r>
            <a:r>
              <a:rPr lang="de-DE" sz="2800" b="1" dirty="0"/>
              <a:t>§ 23 Abs. 3 BAföG</a:t>
            </a:r>
          </a:p>
          <a:p>
            <a:r>
              <a:rPr lang="de-DE" sz="2800" dirty="0"/>
              <a:t>Von Waisenrenten bleiben nur 180 € anrechnungsfrei, </a:t>
            </a:r>
            <a:r>
              <a:rPr lang="de-DE" sz="2800" b="1" dirty="0"/>
              <a:t>§ 23 Abs. 4 Nr. 1 BAföG</a:t>
            </a:r>
            <a:endParaRPr lang="en-US" sz="2800" dirty="0"/>
          </a:p>
          <a:p>
            <a:r>
              <a:rPr lang="en-US" sz="2800" dirty="0" err="1"/>
              <a:t>Tätigkeiten</a:t>
            </a:r>
            <a:r>
              <a:rPr lang="en-US" sz="2800" dirty="0"/>
              <a:t> </a:t>
            </a:r>
            <a:r>
              <a:rPr lang="en-US" sz="2800" dirty="0" err="1"/>
              <a:t>nach</a:t>
            </a:r>
            <a:r>
              <a:rPr lang="en-US" sz="2800" dirty="0"/>
              <a:t> § 3 Nr. 26 und Nr. 26a </a:t>
            </a:r>
            <a:r>
              <a:rPr lang="en-US" sz="2800" dirty="0" err="1"/>
              <a:t>EStG</a:t>
            </a:r>
            <a:r>
              <a:rPr lang="en-US" sz="2800" dirty="0"/>
              <a:t> </a:t>
            </a:r>
            <a:r>
              <a:rPr lang="en-US" sz="2800" dirty="0" err="1"/>
              <a:t>stellen</a:t>
            </a:r>
            <a:r>
              <a:rPr lang="en-US" sz="2800" dirty="0"/>
              <a:t> </a:t>
            </a:r>
            <a:r>
              <a:rPr lang="en-US" sz="2800" dirty="0" err="1"/>
              <a:t>kein</a:t>
            </a:r>
            <a:r>
              <a:rPr lang="en-US" sz="2800" dirty="0"/>
              <a:t> </a:t>
            </a:r>
            <a:r>
              <a:rPr lang="en-US" sz="2800" dirty="0" err="1"/>
              <a:t>Einkommen</a:t>
            </a:r>
            <a:r>
              <a:rPr lang="en-US" sz="2800" dirty="0"/>
              <a:t> </a:t>
            </a:r>
            <a:r>
              <a:rPr lang="en-US" sz="2800" dirty="0" err="1"/>
              <a:t>dar</a:t>
            </a:r>
            <a:endParaRPr lang="en-US" sz="2800" dirty="0"/>
          </a:p>
          <a:p>
            <a:endParaRPr lang="de-DE" sz="2800" dirty="0"/>
          </a:p>
          <a:p>
            <a:endParaRPr lang="de-DE" sz="2800" dirty="0"/>
          </a:p>
          <a:p>
            <a:endParaRPr lang="en-US" sz="2800" dirty="0"/>
          </a:p>
          <a:p>
            <a:endParaRPr lang="de-DE" sz="2600" dirty="0"/>
          </a:p>
        </p:txBody>
      </p:sp>
      <p:sp>
        <p:nvSpPr>
          <p:cNvPr id="12" name="Isosceles Triangle 11">
            <a:extLst>
              <a:ext uri="{FF2B5EF4-FFF2-40B4-BE49-F238E27FC236}">
                <a16:creationId xmlns:a16="http://schemas.microsoft.com/office/drawing/2014/main" id="{7E2C7115-5336-410C-AD71-0F0952A2E5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1743267" y="4013200"/>
            <a:ext cx="448733" cy="2844800"/>
          </a:xfrm>
          <a:prstGeom prst="triangle">
            <a:avLst>
              <a:gd name="adj" fmla="val 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517752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88C9B83F-64CD-41C1-925F-A08801FFD0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E1655065-0BD7-4422-BEC0-4401E99809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4DDD90AC-ABEC-4A76-9C9C-AD0A5F8FC7F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21A8AFEF-EC50-4C0B-9C64-814B76C8209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de-DE"/>
            </a:p>
          </p:txBody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CAFAA800-E117-4357-84E4-56B63EA03E3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de-DE"/>
            </a:p>
          </p:txBody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8DDFC9F4-3B45-402D-8AD7-60B3F08ED7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de-DE"/>
            </a:p>
          </p:txBody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F26A0854-FBE4-4587-B349-06BE192BD7F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de-DE"/>
            </a:p>
          </p:txBody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54A9C4C6-FF7D-470E-BFCA-CE4F60A1F0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de-DE"/>
            </a:p>
          </p:txBody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B1721EA8-4871-45D4-B78F-AE805A3004B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de-DE"/>
            </a:p>
          </p:txBody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E5763971-E3A3-45C6-9BA8-2E032C7A55E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de-DE"/>
            </a:p>
          </p:txBody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32752E94-0E01-4AF5-A43A-F2FAD8737C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de-DE"/>
            </a:p>
          </p:txBody>
        </p:sp>
      </p:grpSp>
      <p:pic>
        <p:nvPicPr>
          <p:cNvPr id="5" name="Picture 4" descr="Rechner, Stift, POST, Geld und ein Papier mit Grafiken, die darauf gedruckt werden">
            <a:extLst>
              <a:ext uri="{FF2B5EF4-FFF2-40B4-BE49-F238E27FC236}">
                <a16:creationId xmlns:a16="http://schemas.microsoft.com/office/drawing/2014/main" id="{EE3CAE6F-514D-48E3-9A61-578959ED33E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1504" r="8896" b="-2"/>
          <a:stretch/>
        </p:blipFill>
        <p:spPr>
          <a:xfrm>
            <a:off x="4269854" y="-1"/>
            <a:ext cx="7922146" cy="6858001"/>
          </a:xfrm>
          <a:custGeom>
            <a:avLst/>
            <a:gdLst/>
            <a:ahLst/>
            <a:cxnLst/>
            <a:rect l="l" t="t" r="r" b="b"/>
            <a:pathLst>
              <a:path w="7922146" h="6858001">
                <a:moveTo>
                  <a:pt x="379987" y="0"/>
                </a:moveTo>
                <a:lnTo>
                  <a:pt x="5304971" y="0"/>
                </a:lnTo>
                <a:lnTo>
                  <a:pt x="7065281" y="0"/>
                </a:lnTo>
                <a:lnTo>
                  <a:pt x="7397540" y="0"/>
                </a:lnTo>
                <a:lnTo>
                  <a:pt x="7397540" y="1"/>
                </a:lnTo>
                <a:lnTo>
                  <a:pt x="7922146" y="1"/>
                </a:lnTo>
                <a:lnTo>
                  <a:pt x="7922146" y="6858001"/>
                </a:lnTo>
                <a:lnTo>
                  <a:pt x="7065281" y="6858001"/>
                </a:lnTo>
                <a:lnTo>
                  <a:pt x="7065281" y="6858000"/>
                </a:lnTo>
                <a:lnTo>
                  <a:pt x="5932989" y="6858000"/>
                </a:lnTo>
                <a:lnTo>
                  <a:pt x="5932989" y="6858001"/>
                </a:lnTo>
                <a:lnTo>
                  <a:pt x="27809" y="6858001"/>
                </a:lnTo>
                <a:lnTo>
                  <a:pt x="1803228" y="4521201"/>
                </a:lnTo>
                <a:close/>
                <a:moveTo>
                  <a:pt x="0" y="0"/>
                </a:moveTo>
                <a:lnTo>
                  <a:pt x="379987" y="0"/>
                </a:lnTo>
                <a:lnTo>
                  <a:pt x="0" y="407"/>
                </a:lnTo>
                <a:close/>
              </a:path>
            </a:pathLst>
          </a:cu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BBBE0750-34DB-3FA8-5A59-CC8B73EE64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8867" y="1678666"/>
            <a:ext cx="4088190" cy="2369093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r"/>
            <a:r>
              <a:rPr lang="en-US" sz="4400" dirty="0" err="1"/>
              <a:t>Einkommen</a:t>
            </a:r>
            <a:r>
              <a:rPr lang="en-US" sz="4400" dirty="0"/>
              <a:t> </a:t>
            </a:r>
            <a:r>
              <a:rPr lang="en-US" sz="4400" dirty="0" err="1"/>
              <a:t>aus</a:t>
            </a:r>
            <a:r>
              <a:rPr lang="en-US" sz="4400" dirty="0"/>
              <a:t> </a:t>
            </a:r>
            <a:r>
              <a:rPr lang="en-US" sz="4400" dirty="0" err="1"/>
              <a:t>abhängiger</a:t>
            </a:r>
            <a:r>
              <a:rPr lang="en-US" sz="4400" dirty="0"/>
              <a:t> </a:t>
            </a:r>
            <a:r>
              <a:rPr lang="en-US" sz="4400" dirty="0" err="1"/>
              <a:t>Tätigkeit</a:t>
            </a:r>
            <a:r>
              <a:rPr lang="en-US" sz="4400" dirty="0"/>
              <a:t> </a:t>
            </a:r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A57C1A16-B8AB-4D99-A195-A38F556A64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9371012" y="0"/>
            <a:ext cx="1219200" cy="6858000"/>
          </a:xfrm>
          <a:prstGeom prst="line">
            <a:avLst/>
          </a:prstGeom>
          <a:ln w="952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F8A9B20B-D1DD-4573-B5EC-55802951923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7425267" y="3681413"/>
            <a:ext cx="4763558" cy="3176587"/>
          </a:xfrm>
          <a:prstGeom prst="line">
            <a:avLst/>
          </a:prstGeom>
          <a:ln w="952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" name="Rectangle 23">
            <a:extLst>
              <a:ext uri="{FF2B5EF4-FFF2-40B4-BE49-F238E27FC236}">
                <a16:creationId xmlns:a16="http://schemas.microsoft.com/office/drawing/2014/main" id="{66D61E08-70C3-48D8-BEA0-787111DC30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181476" y="-8467"/>
            <a:ext cx="3007349" cy="6866467"/>
          </a:xfrm>
          <a:custGeom>
            <a:avLst/>
            <a:gdLst/>
            <a:ahLst/>
            <a:cxnLst/>
            <a:rect l="l" t="t" r="r" b="b"/>
            <a:pathLst>
              <a:path w="3007349" h="6866467">
                <a:moveTo>
                  <a:pt x="2045532" y="0"/>
                </a:moveTo>
                <a:lnTo>
                  <a:pt x="3007349" y="0"/>
                </a:lnTo>
                <a:lnTo>
                  <a:pt x="3007349" y="6866467"/>
                </a:lnTo>
                <a:lnTo>
                  <a:pt x="0" y="6866467"/>
                </a:lnTo>
                <a:lnTo>
                  <a:pt x="2045532" y="0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27" name="Rectangle 25">
            <a:extLst>
              <a:ext uri="{FF2B5EF4-FFF2-40B4-BE49-F238E27FC236}">
                <a16:creationId xmlns:a16="http://schemas.microsoft.com/office/drawing/2014/main" id="{FC55298F-0AE5-478E-AD2B-03C2614C58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03442" y="-8467"/>
            <a:ext cx="2588558" cy="6866467"/>
          </a:xfrm>
          <a:custGeom>
            <a:avLst/>
            <a:gdLst/>
            <a:ahLst/>
            <a:cxnLst/>
            <a:rect l="l" t="t" r="r" b="b"/>
            <a:pathLst>
              <a:path w="2573311" h="6866467">
                <a:moveTo>
                  <a:pt x="0" y="0"/>
                </a:moveTo>
                <a:lnTo>
                  <a:pt x="2573311" y="0"/>
                </a:lnTo>
                <a:lnTo>
                  <a:pt x="2573311" y="6866467"/>
                </a:lnTo>
                <a:lnTo>
                  <a:pt x="1202336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29" name="Isosceles Triangle 24">
            <a:extLst>
              <a:ext uri="{FF2B5EF4-FFF2-40B4-BE49-F238E27FC236}">
                <a16:creationId xmlns:a16="http://schemas.microsoft.com/office/drawing/2014/main" id="{C180E4EA-0B63-4779-A895-7E90E71088F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932333" y="3048000"/>
            <a:ext cx="3259667" cy="3810000"/>
          </a:xfrm>
          <a:prstGeom prst="triangle">
            <a:avLst>
              <a:gd name="adj" fmla="val 100000"/>
            </a:avLst>
          </a:prstGeom>
          <a:solidFill>
            <a:schemeClr val="accent2">
              <a:alpha val="72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31" name="Rectangle 27">
            <a:extLst>
              <a:ext uri="{FF2B5EF4-FFF2-40B4-BE49-F238E27FC236}">
                <a16:creationId xmlns:a16="http://schemas.microsoft.com/office/drawing/2014/main" id="{CEE01D9D-3DE8-4EED-B0D3-8F3C79CC76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334500" y="-8467"/>
            <a:ext cx="2854326" cy="6866467"/>
          </a:xfrm>
          <a:custGeom>
            <a:avLst/>
            <a:gdLst/>
            <a:ahLst/>
            <a:cxnLst/>
            <a:rect l="l" t="t" r="r" b="b"/>
            <a:pathLst>
              <a:path w="2858013" h="6866467">
                <a:moveTo>
                  <a:pt x="0" y="0"/>
                </a:moveTo>
                <a:lnTo>
                  <a:pt x="2858013" y="0"/>
                </a:lnTo>
                <a:lnTo>
                  <a:pt x="2858013" y="6866467"/>
                </a:lnTo>
                <a:lnTo>
                  <a:pt x="2473942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  <a:alpha val="47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33" name="Rectangle 28">
            <a:extLst>
              <a:ext uri="{FF2B5EF4-FFF2-40B4-BE49-F238E27FC236}">
                <a16:creationId xmlns:a16="http://schemas.microsoft.com/office/drawing/2014/main" id="{89AF5CE9-607F-43F4-8983-DCD6DA4051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898730" y="-8467"/>
            <a:ext cx="1290094" cy="6866467"/>
          </a:xfrm>
          <a:custGeom>
            <a:avLst/>
            <a:gdLst/>
            <a:ahLst/>
            <a:cxnLst/>
            <a:rect l="l" t="t" r="r" b="b"/>
            <a:pathLst>
              <a:path w="1290094" h="6858000">
                <a:moveTo>
                  <a:pt x="1019735" y="0"/>
                </a:moveTo>
                <a:lnTo>
                  <a:pt x="1290094" y="0"/>
                </a:lnTo>
                <a:lnTo>
                  <a:pt x="1290094" y="6858000"/>
                </a:lnTo>
                <a:lnTo>
                  <a:pt x="0" y="6858000"/>
                </a:lnTo>
                <a:lnTo>
                  <a:pt x="1019735" y="0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35" name="Rectangle 29">
            <a:extLst>
              <a:ext uri="{FF2B5EF4-FFF2-40B4-BE49-F238E27FC236}">
                <a16:creationId xmlns:a16="http://schemas.microsoft.com/office/drawing/2014/main" id="{6EEA2DBD-9E1E-4521-8C01-F32AD18A89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938999" y="-8467"/>
            <a:ext cx="1249825" cy="6866467"/>
          </a:xfrm>
          <a:custGeom>
            <a:avLst/>
            <a:gdLst/>
            <a:ahLst/>
            <a:cxnLst/>
            <a:rect l="l" t="t" r="r" b="b"/>
            <a:pathLst>
              <a:path w="1249825" h="6858000">
                <a:moveTo>
                  <a:pt x="0" y="0"/>
                </a:moveTo>
                <a:lnTo>
                  <a:pt x="1249825" y="0"/>
                </a:lnTo>
                <a:lnTo>
                  <a:pt x="1249825" y="6858000"/>
                </a:lnTo>
                <a:lnTo>
                  <a:pt x="1109382" y="685800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6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37" name="Isosceles Triangle 29">
            <a:extLst>
              <a:ext uri="{FF2B5EF4-FFF2-40B4-BE49-F238E27FC236}">
                <a16:creationId xmlns:a16="http://schemas.microsoft.com/office/drawing/2014/main" id="{15BBD2C1-BA9B-46A9-A27A-33498B16927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371666" y="3589867"/>
            <a:ext cx="1817159" cy="3268133"/>
          </a:xfrm>
          <a:prstGeom prst="triangle">
            <a:avLst>
              <a:gd name="adj" fmla="val 100000"/>
            </a:avLst>
          </a:prstGeom>
          <a:solidFill>
            <a:schemeClr val="accent1">
              <a:alpha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466889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47D0AF8-2424-AD1D-DABE-0D6914E1FB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Beispiel 1: Einkommen ohne Anrechnung</a:t>
            </a:r>
          </a:p>
        </p:txBody>
      </p:sp>
      <p:pic>
        <p:nvPicPr>
          <p:cNvPr id="5" name="Inhaltsplatzhalter 4" descr="Ein Bild, das Text, Screenshot, Schrift, Zahl enthält.&#10;&#10;Automatisch generierte Beschreibung">
            <a:extLst>
              <a:ext uri="{FF2B5EF4-FFF2-40B4-BE49-F238E27FC236}">
                <a16:creationId xmlns:a16="http://schemas.microsoft.com/office/drawing/2014/main" id="{A5B35BEB-E62A-D1E1-F25A-C72D3133FE7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77334" y="2095974"/>
            <a:ext cx="9138124" cy="2666052"/>
          </a:xfrm>
        </p:spPr>
      </p:pic>
    </p:spTree>
    <p:extLst>
      <p:ext uri="{BB962C8B-B14F-4D97-AF65-F5344CB8AC3E}">
        <p14:creationId xmlns:p14="http://schemas.microsoft.com/office/powerpoint/2010/main" val="15384814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E4AFDE5-1B4C-128B-4EFC-AB70F34A6B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Beispiel 2: Einkommen mit Anrechnung</a:t>
            </a:r>
          </a:p>
        </p:txBody>
      </p:sp>
      <p:pic>
        <p:nvPicPr>
          <p:cNvPr id="5" name="Inhaltsplatzhalter 4" descr="Ein Bild, das Text, Schrift, Quittung, Screenshot enthält.&#10;&#10;Automatisch generierte Beschreibung">
            <a:extLst>
              <a:ext uri="{FF2B5EF4-FFF2-40B4-BE49-F238E27FC236}">
                <a16:creationId xmlns:a16="http://schemas.microsoft.com/office/drawing/2014/main" id="{10977F5C-183A-F48D-A9D8-6EE35DF69DC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77334" y="2098757"/>
            <a:ext cx="9261184" cy="2660486"/>
          </a:xfrm>
        </p:spPr>
      </p:pic>
    </p:spTree>
    <p:extLst>
      <p:ext uri="{BB962C8B-B14F-4D97-AF65-F5344CB8AC3E}">
        <p14:creationId xmlns:p14="http://schemas.microsoft.com/office/powerpoint/2010/main" val="18579609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DDCEF58-2B1C-52B2-0218-9C23553EED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Beispiel 3: Einkommen mit 2 Kindern ohne Anrechnung</a:t>
            </a:r>
          </a:p>
        </p:txBody>
      </p:sp>
      <p:pic>
        <p:nvPicPr>
          <p:cNvPr id="5" name="Inhaltsplatzhalter 4" descr="Ein Bild, das Text, Schrift, Screenshot, Zahl enthält.&#10;&#10;Automatisch generierte Beschreibung">
            <a:extLst>
              <a:ext uri="{FF2B5EF4-FFF2-40B4-BE49-F238E27FC236}">
                <a16:creationId xmlns:a16="http://schemas.microsoft.com/office/drawing/2014/main" id="{82697281-2611-150B-77E5-623463E8109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26735" y="2144684"/>
            <a:ext cx="9446775" cy="2782917"/>
          </a:xfrm>
        </p:spPr>
      </p:pic>
    </p:spTree>
    <p:extLst>
      <p:ext uri="{BB962C8B-B14F-4D97-AF65-F5344CB8AC3E}">
        <p14:creationId xmlns:p14="http://schemas.microsoft.com/office/powerpoint/2010/main" val="31497192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>
            <a:extLst>
              <a:ext uri="{FF2B5EF4-FFF2-40B4-BE49-F238E27FC236}">
                <a16:creationId xmlns:a16="http://schemas.microsoft.com/office/drawing/2014/main" id="{88C9B83F-64CD-41C1-925F-A08801FFD0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E1655065-0BD7-4422-BEC0-4401E99809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4DDD90AC-ABEC-4A76-9C9C-AD0A5F8FC7F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Rectangle 23">
              <a:extLst>
                <a:ext uri="{FF2B5EF4-FFF2-40B4-BE49-F238E27FC236}">
                  <a16:creationId xmlns:a16="http://schemas.microsoft.com/office/drawing/2014/main" id="{21A8AFEF-EC50-4C0B-9C64-814B76C8209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de-DE"/>
            </a:p>
          </p:txBody>
        </p:sp>
        <p:sp>
          <p:nvSpPr>
            <p:cNvPr id="14" name="Rectangle 25">
              <a:extLst>
                <a:ext uri="{FF2B5EF4-FFF2-40B4-BE49-F238E27FC236}">
                  <a16:creationId xmlns:a16="http://schemas.microsoft.com/office/drawing/2014/main" id="{CAFAA800-E117-4357-84E4-56B63EA03E3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de-DE"/>
            </a:p>
          </p:txBody>
        </p:sp>
        <p:sp>
          <p:nvSpPr>
            <p:cNvPr id="15" name="Isosceles Triangle 14">
              <a:extLst>
                <a:ext uri="{FF2B5EF4-FFF2-40B4-BE49-F238E27FC236}">
                  <a16:creationId xmlns:a16="http://schemas.microsoft.com/office/drawing/2014/main" id="{8DDFC9F4-3B45-402D-8AD7-60B3F08ED7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de-DE"/>
            </a:p>
          </p:txBody>
        </p:sp>
        <p:sp>
          <p:nvSpPr>
            <p:cNvPr id="16" name="Rectangle 27">
              <a:extLst>
                <a:ext uri="{FF2B5EF4-FFF2-40B4-BE49-F238E27FC236}">
                  <a16:creationId xmlns:a16="http://schemas.microsoft.com/office/drawing/2014/main" id="{F26A0854-FBE4-4587-B349-06BE192BD7F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de-DE"/>
            </a:p>
          </p:txBody>
        </p:sp>
        <p:sp>
          <p:nvSpPr>
            <p:cNvPr id="17" name="Rectangle 28">
              <a:extLst>
                <a:ext uri="{FF2B5EF4-FFF2-40B4-BE49-F238E27FC236}">
                  <a16:creationId xmlns:a16="http://schemas.microsoft.com/office/drawing/2014/main" id="{54A9C4C6-FF7D-470E-BFCA-CE4F60A1F0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de-DE"/>
            </a:p>
          </p:txBody>
        </p:sp>
        <p:sp>
          <p:nvSpPr>
            <p:cNvPr id="18" name="Rectangle 29">
              <a:extLst>
                <a:ext uri="{FF2B5EF4-FFF2-40B4-BE49-F238E27FC236}">
                  <a16:creationId xmlns:a16="http://schemas.microsoft.com/office/drawing/2014/main" id="{B1721EA8-4871-45D4-B78F-AE805A3004B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de-DE"/>
            </a:p>
          </p:txBody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E5763971-E3A3-45C6-9BA8-2E032C7A55E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de-DE"/>
            </a:p>
          </p:txBody>
        </p:sp>
        <p:sp>
          <p:nvSpPr>
            <p:cNvPr id="20" name="Isosceles Triangle 19">
              <a:extLst>
                <a:ext uri="{FF2B5EF4-FFF2-40B4-BE49-F238E27FC236}">
                  <a16:creationId xmlns:a16="http://schemas.microsoft.com/office/drawing/2014/main" id="{32752E94-0E01-4AF5-A43A-F2FAD8737C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de-DE"/>
            </a:p>
          </p:txBody>
        </p:sp>
      </p:grpSp>
      <p:pic>
        <p:nvPicPr>
          <p:cNvPr id="5" name="Picture 4" descr="Rechner, Stift, POST, Geld und ein Papier mit Grafiken, die darauf gedruckt werden">
            <a:extLst>
              <a:ext uri="{FF2B5EF4-FFF2-40B4-BE49-F238E27FC236}">
                <a16:creationId xmlns:a16="http://schemas.microsoft.com/office/drawing/2014/main" id="{EE3CAE6F-514D-48E3-9A61-578959ED33E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2461" r="14268" b="9091"/>
          <a:stretch/>
        </p:blipFill>
        <p:spPr>
          <a:xfrm>
            <a:off x="4269854" y="-1"/>
            <a:ext cx="7922146" cy="6858001"/>
          </a:xfrm>
          <a:custGeom>
            <a:avLst/>
            <a:gdLst/>
            <a:ahLst/>
            <a:cxnLst/>
            <a:rect l="l" t="t" r="r" b="b"/>
            <a:pathLst>
              <a:path w="7922146" h="6858001">
                <a:moveTo>
                  <a:pt x="379987" y="0"/>
                </a:moveTo>
                <a:lnTo>
                  <a:pt x="5304971" y="0"/>
                </a:lnTo>
                <a:lnTo>
                  <a:pt x="7065281" y="0"/>
                </a:lnTo>
                <a:lnTo>
                  <a:pt x="7397540" y="0"/>
                </a:lnTo>
                <a:lnTo>
                  <a:pt x="7397540" y="1"/>
                </a:lnTo>
                <a:lnTo>
                  <a:pt x="7922146" y="1"/>
                </a:lnTo>
                <a:lnTo>
                  <a:pt x="7922146" y="6858001"/>
                </a:lnTo>
                <a:lnTo>
                  <a:pt x="7065281" y="6858001"/>
                </a:lnTo>
                <a:lnTo>
                  <a:pt x="7065281" y="6858000"/>
                </a:lnTo>
                <a:lnTo>
                  <a:pt x="5932989" y="6858000"/>
                </a:lnTo>
                <a:lnTo>
                  <a:pt x="5932989" y="6858001"/>
                </a:lnTo>
                <a:lnTo>
                  <a:pt x="27809" y="6858001"/>
                </a:lnTo>
                <a:lnTo>
                  <a:pt x="1803228" y="4521201"/>
                </a:lnTo>
                <a:close/>
                <a:moveTo>
                  <a:pt x="0" y="0"/>
                </a:moveTo>
                <a:lnTo>
                  <a:pt x="379987" y="0"/>
                </a:lnTo>
                <a:lnTo>
                  <a:pt x="0" y="407"/>
                </a:lnTo>
                <a:close/>
              </a:path>
            </a:pathLst>
          </a:cu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BBBE0750-34DB-3FA8-5A59-CC8B73EE64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8867" y="1678666"/>
            <a:ext cx="4088190" cy="2369093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r"/>
            <a:r>
              <a:rPr lang="en-US" sz="4400" dirty="0" err="1"/>
              <a:t>Einkommen</a:t>
            </a:r>
            <a:r>
              <a:rPr lang="en-US" sz="4400" dirty="0"/>
              <a:t> </a:t>
            </a:r>
            <a:r>
              <a:rPr lang="en-US" sz="4400" dirty="0" err="1"/>
              <a:t>aus</a:t>
            </a:r>
            <a:r>
              <a:rPr lang="en-US" sz="4400" dirty="0"/>
              <a:t> </a:t>
            </a:r>
            <a:r>
              <a:rPr lang="en-US" sz="4400" dirty="0" err="1"/>
              <a:t>selbstständiger</a:t>
            </a:r>
            <a:r>
              <a:rPr lang="en-US" sz="4400" dirty="0"/>
              <a:t> </a:t>
            </a:r>
            <a:r>
              <a:rPr lang="en-US" sz="4400" dirty="0" err="1"/>
              <a:t>Tätigkeit</a:t>
            </a:r>
            <a:r>
              <a:rPr lang="en-US" sz="4400" dirty="0"/>
              <a:t> </a:t>
            </a:r>
          </a:p>
        </p:txBody>
      </p: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A57C1A16-B8AB-4D99-A195-A38F556A64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9371012" y="0"/>
            <a:ext cx="1219200" cy="6858000"/>
          </a:xfrm>
          <a:prstGeom prst="line">
            <a:avLst/>
          </a:prstGeom>
          <a:ln w="952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F8A9B20B-D1DD-4573-B5EC-55802951923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7425267" y="3681413"/>
            <a:ext cx="4763558" cy="3176587"/>
          </a:xfrm>
          <a:prstGeom prst="line">
            <a:avLst/>
          </a:prstGeom>
          <a:ln w="952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6" name="Rectangle 23">
            <a:extLst>
              <a:ext uri="{FF2B5EF4-FFF2-40B4-BE49-F238E27FC236}">
                <a16:creationId xmlns:a16="http://schemas.microsoft.com/office/drawing/2014/main" id="{66D61E08-70C3-48D8-BEA0-787111DC30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181476" y="-8467"/>
            <a:ext cx="3007349" cy="6866467"/>
          </a:xfrm>
          <a:custGeom>
            <a:avLst/>
            <a:gdLst/>
            <a:ahLst/>
            <a:cxnLst/>
            <a:rect l="l" t="t" r="r" b="b"/>
            <a:pathLst>
              <a:path w="3007349" h="6866467">
                <a:moveTo>
                  <a:pt x="2045532" y="0"/>
                </a:moveTo>
                <a:lnTo>
                  <a:pt x="3007349" y="0"/>
                </a:lnTo>
                <a:lnTo>
                  <a:pt x="3007349" y="6866467"/>
                </a:lnTo>
                <a:lnTo>
                  <a:pt x="0" y="6866467"/>
                </a:lnTo>
                <a:lnTo>
                  <a:pt x="2045532" y="0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28" name="Rectangle 25">
            <a:extLst>
              <a:ext uri="{FF2B5EF4-FFF2-40B4-BE49-F238E27FC236}">
                <a16:creationId xmlns:a16="http://schemas.microsoft.com/office/drawing/2014/main" id="{FC55298F-0AE5-478E-AD2B-03C2614C58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03442" y="-8467"/>
            <a:ext cx="2588558" cy="6866467"/>
          </a:xfrm>
          <a:custGeom>
            <a:avLst/>
            <a:gdLst/>
            <a:ahLst/>
            <a:cxnLst/>
            <a:rect l="l" t="t" r="r" b="b"/>
            <a:pathLst>
              <a:path w="2573311" h="6866467">
                <a:moveTo>
                  <a:pt x="0" y="0"/>
                </a:moveTo>
                <a:lnTo>
                  <a:pt x="2573311" y="0"/>
                </a:lnTo>
                <a:lnTo>
                  <a:pt x="2573311" y="6866467"/>
                </a:lnTo>
                <a:lnTo>
                  <a:pt x="1202336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30" name="Isosceles Triangle 24">
            <a:extLst>
              <a:ext uri="{FF2B5EF4-FFF2-40B4-BE49-F238E27FC236}">
                <a16:creationId xmlns:a16="http://schemas.microsoft.com/office/drawing/2014/main" id="{C180E4EA-0B63-4779-A895-7E90E71088F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932333" y="3048000"/>
            <a:ext cx="3259667" cy="3810000"/>
          </a:xfrm>
          <a:prstGeom prst="triangle">
            <a:avLst>
              <a:gd name="adj" fmla="val 100000"/>
            </a:avLst>
          </a:prstGeom>
          <a:solidFill>
            <a:schemeClr val="accent2">
              <a:alpha val="72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32" name="Rectangle 27">
            <a:extLst>
              <a:ext uri="{FF2B5EF4-FFF2-40B4-BE49-F238E27FC236}">
                <a16:creationId xmlns:a16="http://schemas.microsoft.com/office/drawing/2014/main" id="{CEE01D9D-3DE8-4EED-B0D3-8F3C79CC76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334500" y="-8467"/>
            <a:ext cx="2854326" cy="6866467"/>
          </a:xfrm>
          <a:custGeom>
            <a:avLst/>
            <a:gdLst/>
            <a:ahLst/>
            <a:cxnLst/>
            <a:rect l="l" t="t" r="r" b="b"/>
            <a:pathLst>
              <a:path w="2858013" h="6866467">
                <a:moveTo>
                  <a:pt x="0" y="0"/>
                </a:moveTo>
                <a:lnTo>
                  <a:pt x="2858013" y="0"/>
                </a:lnTo>
                <a:lnTo>
                  <a:pt x="2858013" y="6866467"/>
                </a:lnTo>
                <a:lnTo>
                  <a:pt x="2473942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  <a:alpha val="47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34" name="Rectangle 28">
            <a:extLst>
              <a:ext uri="{FF2B5EF4-FFF2-40B4-BE49-F238E27FC236}">
                <a16:creationId xmlns:a16="http://schemas.microsoft.com/office/drawing/2014/main" id="{89AF5CE9-607F-43F4-8983-DCD6DA4051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898730" y="-8467"/>
            <a:ext cx="1290094" cy="6866467"/>
          </a:xfrm>
          <a:custGeom>
            <a:avLst/>
            <a:gdLst/>
            <a:ahLst/>
            <a:cxnLst/>
            <a:rect l="l" t="t" r="r" b="b"/>
            <a:pathLst>
              <a:path w="1290094" h="6858000">
                <a:moveTo>
                  <a:pt x="1019735" y="0"/>
                </a:moveTo>
                <a:lnTo>
                  <a:pt x="1290094" y="0"/>
                </a:lnTo>
                <a:lnTo>
                  <a:pt x="1290094" y="6858000"/>
                </a:lnTo>
                <a:lnTo>
                  <a:pt x="0" y="6858000"/>
                </a:lnTo>
                <a:lnTo>
                  <a:pt x="1019735" y="0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36" name="Rectangle 29">
            <a:extLst>
              <a:ext uri="{FF2B5EF4-FFF2-40B4-BE49-F238E27FC236}">
                <a16:creationId xmlns:a16="http://schemas.microsoft.com/office/drawing/2014/main" id="{6EEA2DBD-9E1E-4521-8C01-F32AD18A89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938999" y="-8467"/>
            <a:ext cx="1249825" cy="6866467"/>
          </a:xfrm>
          <a:custGeom>
            <a:avLst/>
            <a:gdLst/>
            <a:ahLst/>
            <a:cxnLst/>
            <a:rect l="l" t="t" r="r" b="b"/>
            <a:pathLst>
              <a:path w="1249825" h="6858000">
                <a:moveTo>
                  <a:pt x="0" y="0"/>
                </a:moveTo>
                <a:lnTo>
                  <a:pt x="1249825" y="0"/>
                </a:lnTo>
                <a:lnTo>
                  <a:pt x="1249825" y="6858000"/>
                </a:lnTo>
                <a:lnTo>
                  <a:pt x="1109382" y="685800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6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38" name="Isosceles Triangle 29">
            <a:extLst>
              <a:ext uri="{FF2B5EF4-FFF2-40B4-BE49-F238E27FC236}">
                <a16:creationId xmlns:a16="http://schemas.microsoft.com/office/drawing/2014/main" id="{15BBD2C1-BA9B-46A9-A27A-33498B16927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371666" y="3589867"/>
            <a:ext cx="1817159" cy="3268133"/>
          </a:xfrm>
          <a:prstGeom prst="triangle">
            <a:avLst>
              <a:gd name="adj" fmla="val 100000"/>
            </a:avLst>
          </a:prstGeom>
          <a:solidFill>
            <a:schemeClr val="accent1">
              <a:alpha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661803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Facette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Facette</Template>
  <TotalTime>0</TotalTime>
  <Words>386</Words>
  <Application>Microsoft Macintosh PowerPoint</Application>
  <PresentationFormat>Breitbild</PresentationFormat>
  <Paragraphs>56</Paragraphs>
  <Slides>16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16</vt:i4>
      </vt:variant>
    </vt:vector>
  </HeadingPairs>
  <TitlesOfParts>
    <vt:vector size="20" baseType="lpstr">
      <vt:lpstr>Arial</vt:lpstr>
      <vt:lpstr>Trebuchet MS</vt:lpstr>
      <vt:lpstr>Wingdings 3</vt:lpstr>
      <vt:lpstr>Facette</vt:lpstr>
      <vt:lpstr>BAföG und Einkommen</vt:lpstr>
      <vt:lpstr>Gliederung</vt:lpstr>
      <vt:lpstr>Allgemeines</vt:lpstr>
      <vt:lpstr>Allgemeines</vt:lpstr>
      <vt:lpstr>Einkommen aus abhängiger Tätigkeit </vt:lpstr>
      <vt:lpstr>Beispiel 1: Einkommen ohne Anrechnung</vt:lpstr>
      <vt:lpstr>Beispiel 2: Einkommen mit Anrechnung</vt:lpstr>
      <vt:lpstr>Beispiel 3: Einkommen mit 2 Kindern ohne Anrechnung</vt:lpstr>
      <vt:lpstr>Einkommen aus selbstständiger Tätigkeit </vt:lpstr>
      <vt:lpstr>Besonderheiten bei selbstständiger Tätigkeit</vt:lpstr>
      <vt:lpstr>Beispiel 1: Einkommen ohne Anrechnung </vt:lpstr>
      <vt:lpstr>Beispiel 2: Einkommen mit Anrechnung </vt:lpstr>
      <vt:lpstr>Beispiel 3: Kombination aus abhängiger Tätigkeit und selbstständiger Tätigkeit</vt:lpstr>
      <vt:lpstr>Beispiel 3: Kombination aus abhängiger Tätigkeit und selbstständiger Tätigkeit</vt:lpstr>
      <vt:lpstr>Leistungsbescheinigung § 48 BAföG</vt:lpstr>
      <vt:lpstr>Aktuelle Beratungszeiten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BAföG und Einkommen</dc:title>
  <dc:creator>Smilla Quander</dc:creator>
  <cp:lastModifiedBy>Smilla Quander</cp:lastModifiedBy>
  <cp:revision>2</cp:revision>
  <dcterms:created xsi:type="dcterms:W3CDTF">2024-04-22T09:55:51Z</dcterms:created>
  <dcterms:modified xsi:type="dcterms:W3CDTF">2024-05-02T15:42:30Z</dcterms:modified>
</cp:coreProperties>
</file>