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0" r:id="rId2"/>
    <p:sldId id="681" r:id="rId3"/>
    <p:sldId id="699" r:id="rId4"/>
    <p:sldId id="698" r:id="rId5"/>
    <p:sldId id="700" r:id="rId6"/>
    <p:sldId id="701" r:id="rId7"/>
    <p:sldId id="702" r:id="rId8"/>
    <p:sldId id="703" r:id="rId9"/>
    <p:sldId id="704" r:id="rId10"/>
    <p:sldId id="705" r:id="rId11"/>
    <p:sldId id="706" r:id="rId12"/>
    <p:sldId id="707" r:id="rId13"/>
    <p:sldId id="708" r:id="rId1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gmar Felix" initials="DF" lastIdx="1" clrIdx="0">
    <p:extLst>
      <p:ext uri="{19B8F6BF-5375-455C-9EA6-DF929625EA0E}">
        <p15:presenceInfo xmlns:p15="http://schemas.microsoft.com/office/powerpoint/2012/main" userId="ebf0691c34413d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A1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117" autoAdjust="0"/>
    <p:restoredTop sz="94627"/>
  </p:normalViewPr>
  <p:slideViewPr>
    <p:cSldViewPr showGuides="1">
      <p:cViewPr varScale="1">
        <p:scale>
          <a:sx n="54" d="100"/>
          <a:sy n="54" d="100"/>
        </p:scale>
        <p:origin x="569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6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59F56-0F01-4463-9256-333E25DF08F6}" type="datetimeFigureOut">
              <a:rPr lang="de-DE" smtClean="0"/>
              <a:pPr/>
              <a:t>02.05.2024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FBD48-6D55-4173-9FFC-B09280F1AF5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8132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DF844-1EC6-4F38-B4F7-1266DB0A930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AAF13-C073-42EA-A3D1-B40E658BB8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262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AAF13-C073-42EA-A3D1-B40E658BB8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14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537915"/>
            <a:ext cx="8229600" cy="73895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77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95536" y="2276873"/>
            <a:ext cx="8229600" cy="4176464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TheSans UHH Regular"/>
              </a:defRPr>
            </a:lvl1pPr>
            <a:lvl2pPr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heSans UHH Regular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heSans UHH Regular"/>
              </a:defRPr>
            </a:lvl3pPr>
            <a:lvl4pPr marL="1600200" indent="-228600">
              <a:buSzPct val="50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heSans UHH Regular"/>
              </a:defRPr>
            </a:lvl4pPr>
            <a:lvl5pPr>
              <a:defRPr>
                <a:latin typeface="TheSans UHH Regular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1259103"/>
            <a:ext cx="9228844" cy="0"/>
          </a:xfrm>
          <a:prstGeom prst="line">
            <a:avLst/>
          </a:prstGeom>
          <a:ln>
            <a:solidFill>
              <a:srgbClr val="3697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 userDrawn="1"/>
        </p:nvSpPr>
        <p:spPr>
          <a:xfrm>
            <a:off x="7934528" y="6385368"/>
            <a:ext cx="118745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600" cap="small" spc="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seite</a:t>
            </a:r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 </a:t>
            </a:r>
            <a:fld id="{2C7B7096-1469-46EF-AE2A-CDC315848D29}" type="slidenum">
              <a:rPr lang="de-DE" sz="1300" cap="small" spc="60" smtClean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pPr/>
              <a:t>‹Nr.›</a:t>
            </a:fld>
            <a:endParaRPr lang="de-DE" sz="1300" cap="small" spc="60" dirty="0">
              <a:solidFill>
                <a:schemeClr val="tx1">
                  <a:lumMod val="75000"/>
                  <a:lumOff val="25000"/>
                </a:schemeClr>
              </a:solidFill>
              <a:latin typeface="TheSans UHH" panose="020B0502050302020203" pitchFamily="34" charset="0"/>
              <a:cs typeface="TheSans UHH Regular"/>
            </a:endParaRPr>
          </a:p>
        </p:txBody>
      </p:sp>
      <p:pic>
        <p:nvPicPr>
          <p:cNvPr id="10" name="Bild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692696"/>
            <a:ext cx="1776730" cy="292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it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1268760"/>
            <a:ext cx="9144000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23528" y="1844824"/>
            <a:ext cx="5010944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spc="0">
                <a:solidFill>
                  <a:schemeClr val="bg2">
                    <a:lumMod val="10000"/>
                  </a:schemeClr>
                </a:solidFill>
                <a:latin typeface="TheSans UHH Regular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7934528" y="6385368"/>
            <a:ext cx="118745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600" cap="small" spc="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seite</a:t>
            </a:r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 </a:t>
            </a:r>
            <a:fld id="{2C7B7096-1469-46EF-AE2A-CDC315848D29}" type="slidenum">
              <a:rPr lang="de-DE" sz="1300" cap="small" spc="60" smtClean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pPr/>
              <a:t>‹Nr.›</a:t>
            </a:fld>
            <a:endParaRPr lang="de-DE" sz="1300" cap="small" spc="60" dirty="0">
              <a:solidFill>
                <a:schemeClr val="tx1">
                  <a:lumMod val="75000"/>
                  <a:lumOff val="25000"/>
                </a:schemeClr>
              </a:solidFill>
              <a:latin typeface="TheSans UHH" panose="020B0502050302020203" pitchFamily="34" charset="0"/>
              <a:cs typeface="TheSans UHH Regular"/>
            </a:endParaRPr>
          </a:p>
        </p:txBody>
      </p:sp>
      <p:pic>
        <p:nvPicPr>
          <p:cNvPr id="9" name="Bild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692696"/>
            <a:ext cx="1776730" cy="292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375909" y="6436212"/>
            <a:ext cx="11657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13.01.2020</a:t>
            </a:r>
          </a:p>
        </p:txBody>
      </p:sp>
    </p:spTree>
    <p:extLst>
      <p:ext uri="{BB962C8B-B14F-4D97-AF65-F5344CB8AC3E}">
        <p14:creationId xmlns:p14="http://schemas.microsoft.com/office/powerpoint/2010/main" val="362130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ufzählung oder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537915"/>
            <a:ext cx="8229600" cy="882973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77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420889"/>
            <a:ext cx="8229600" cy="403244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TheSans UHH Regular"/>
              </a:defRPr>
            </a:lvl1pPr>
            <a:lvl2pPr>
              <a:lnSpc>
                <a:spcPct val="150000"/>
              </a:lnSpc>
              <a:defRPr sz="1600">
                <a:solidFill>
                  <a:srgbClr val="595959"/>
                </a:solidFill>
                <a:latin typeface="TheSans UHH Regular"/>
              </a:defRPr>
            </a:lvl2pPr>
            <a:lvl3pPr>
              <a:defRPr sz="1800">
                <a:latin typeface="TheSans UHH Regular"/>
              </a:defRPr>
            </a:lvl3pPr>
            <a:lvl4pPr>
              <a:defRPr>
                <a:latin typeface="TheSans UHH Regular"/>
              </a:defRPr>
            </a:lvl4pPr>
            <a:lvl5pPr>
              <a:defRPr>
                <a:latin typeface="TheSans UHH Regular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1259103"/>
            <a:ext cx="9228844" cy="0"/>
          </a:xfrm>
          <a:prstGeom prst="line">
            <a:avLst/>
          </a:prstGeom>
          <a:ln>
            <a:solidFill>
              <a:srgbClr val="3697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 userDrawn="1"/>
        </p:nvSpPr>
        <p:spPr>
          <a:xfrm>
            <a:off x="7934528" y="6385368"/>
            <a:ext cx="118745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600" cap="small" spc="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seite</a:t>
            </a:r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 </a:t>
            </a:r>
            <a:fld id="{2C7B7096-1469-46EF-AE2A-CDC315848D29}" type="slidenum">
              <a:rPr lang="de-DE" sz="1300" cap="small" spc="60" smtClean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pPr/>
              <a:t>‹Nr.›</a:t>
            </a:fld>
            <a:endParaRPr lang="de-DE" sz="1300" cap="small" spc="60" dirty="0">
              <a:solidFill>
                <a:schemeClr val="tx1">
                  <a:lumMod val="75000"/>
                  <a:lumOff val="25000"/>
                </a:schemeClr>
              </a:solidFill>
              <a:latin typeface="TheSans UHH" panose="020B0502050302020203" pitchFamily="34" charset="0"/>
              <a:cs typeface="TheSans UHH Regular"/>
            </a:endParaRPr>
          </a:p>
        </p:txBody>
      </p:sp>
      <p:pic>
        <p:nvPicPr>
          <p:cNvPr id="8" name="Bild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692696"/>
            <a:ext cx="1776730" cy="292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10" name="Rechteck 9"/>
          <p:cNvSpPr/>
          <p:nvPr userDrawn="1"/>
        </p:nvSpPr>
        <p:spPr>
          <a:xfrm>
            <a:off x="380716" y="6436212"/>
            <a:ext cx="10377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13.1.2020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25" descr="101026_hh-karte-blu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847" y="1396429"/>
            <a:ext cx="4900612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6"/>
          <p:cNvSpPr txBox="1">
            <a:spLocks noChangeArrowheads="1"/>
          </p:cNvSpPr>
          <p:nvPr userDrawn="1"/>
        </p:nvSpPr>
        <p:spPr bwMode="auto">
          <a:xfrm>
            <a:off x="666377" y="2092023"/>
            <a:ext cx="2428875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Universitäts-Campus</a:t>
            </a:r>
          </a:p>
          <a:p>
            <a:pPr eaLnBrk="1" hangingPunct="1">
              <a:lnSpc>
                <a:spcPct val="120000"/>
              </a:lnSpc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Lehrerprüfungsamt</a:t>
            </a:r>
          </a:p>
          <a:p>
            <a:pPr eaLnBrk="1" hangingPunct="1">
              <a:lnSpc>
                <a:spcPct val="120000"/>
              </a:lnSpc>
            </a:pP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Dept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. Physik und Gewächshaus</a:t>
            </a:r>
          </a:p>
          <a:p>
            <a:pPr eaLnBrk="1" hangingPunct="1">
              <a:lnSpc>
                <a:spcPct val="120000"/>
              </a:lnSpc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Campus-Center und LEXI</a:t>
            </a:r>
          </a:p>
          <a:p>
            <a:pPr eaLnBrk="1" hangingPunct="1">
              <a:lnSpc>
                <a:spcPct val="120000"/>
              </a:lnSpc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Bootshaus</a:t>
            </a:r>
          </a:p>
          <a:p>
            <a:pPr eaLnBrk="1" hangingPunct="1">
              <a:lnSpc>
                <a:spcPct val="120000"/>
              </a:lnSpc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Bootshaus</a:t>
            </a:r>
          </a:p>
          <a:p>
            <a:pPr eaLnBrk="1" hangingPunct="1">
              <a:lnSpc>
                <a:spcPct val="120000"/>
              </a:lnSpc>
            </a:pP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Warburghaus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TheSans UHH" panose="020B0502050302020203" pitchFamily="34" charset="0"/>
              <a:cs typeface="TheSans UHH Regular"/>
            </a:endParaRPr>
          </a:p>
          <a:p>
            <a:pPr eaLnBrk="1" hangingPunct="1">
              <a:lnSpc>
                <a:spcPct val="120000"/>
              </a:lnSpc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Schwimmhalle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Verfügungsgebäude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WiSo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-Fakultät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MIN-Fakultät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Zeisehallen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Informatik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Campus Bahrenfeld / DESY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Botanik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Holzbiologie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Sternwarte</a:t>
            </a:r>
          </a:p>
          <a:p>
            <a:pPr eaLnBrk="1" hangingPunct="1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</a:endParaRPr>
          </a:p>
        </p:txBody>
      </p:sp>
      <p:pic>
        <p:nvPicPr>
          <p:cNvPr id="9" name="Grafik 25" descr="Buchstaben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66" y="2163460"/>
            <a:ext cx="1809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el 1"/>
          <p:cNvSpPr>
            <a:spLocks noGrp="1"/>
          </p:cNvSpPr>
          <p:nvPr userDrawn="1"/>
        </p:nvSpPr>
        <p:spPr bwMode="auto">
          <a:xfrm>
            <a:off x="372221" y="1285610"/>
            <a:ext cx="845723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TheSans UHH" panose="020B0502050302020203" pitchFamily="34" charset="0"/>
                <a:cs typeface="TheSans UHH Regular"/>
              </a:rPr>
              <a:t>Standorte in Hamburg</a:t>
            </a:r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0" y="1259103"/>
            <a:ext cx="9228844" cy="0"/>
          </a:xfrm>
          <a:prstGeom prst="line">
            <a:avLst/>
          </a:prstGeom>
          <a:ln>
            <a:solidFill>
              <a:srgbClr val="3697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7934528" y="6385368"/>
            <a:ext cx="118745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600" cap="small" spc="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seite</a:t>
            </a:r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 </a:t>
            </a:r>
            <a:fld id="{2C7B7096-1469-46EF-AE2A-CDC315848D29}" type="slidenum">
              <a:rPr lang="de-DE" sz="1300" cap="small" spc="60" smtClean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pPr/>
              <a:t>‹Nr.›</a:t>
            </a:fld>
            <a:endParaRPr lang="de-DE" sz="1300" cap="small" spc="60" dirty="0">
              <a:solidFill>
                <a:schemeClr val="tx1">
                  <a:lumMod val="75000"/>
                  <a:lumOff val="25000"/>
                </a:schemeClr>
              </a:solidFill>
              <a:latin typeface="TheSans UHH" panose="020B0502050302020203" pitchFamily="34" charset="0"/>
              <a:cs typeface="TheSans UHH Regular"/>
            </a:endParaRPr>
          </a:p>
        </p:txBody>
      </p:sp>
      <p:pic>
        <p:nvPicPr>
          <p:cNvPr id="10" name="Bild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692696"/>
            <a:ext cx="1776730" cy="292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14" name="Rechteck 13"/>
          <p:cNvSpPr/>
          <p:nvPr userDrawn="1"/>
        </p:nvSpPr>
        <p:spPr>
          <a:xfrm>
            <a:off x="380716" y="6436212"/>
            <a:ext cx="9852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9.7.2019</a:t>
            </a:r>
          </a:p>
        </p:txBody>
      </p:sp>
    </p:spTree>
    <p:extLst>
      <p:ext uri="{BB962C8B-B14F-4D97-AF65-F5344CB8AC3E}">
        <p14:creationId xmlns:p14="http://schemas.microsoft.com/office/powerpoint/2010/main" val="337548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e_Titelfolie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1463675"/>
            <a:ext cx="9144000" cy="4954891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de-DE" sz="1800" b="0">
              <a:solidFill>
                <a:prstClr val="white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871986" y="756430"/>
            <a:ext cx="1822752" cy="14590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50" b="0" i="0" kern="0" spc="90" baseline="0">
                <a:solidFill>
                  <a:schemeClr val="tx1"/>
                </a:solidFill>
                <a:latin typeface="TheSans UHH Bold Caps"/>
                <a:cs typeface="TheSans UHH Bold Caps"/>
              </a:defRPr>
            </a:lvl1pPr>
            <a:lvl2pPr marL="457200" indent="0">
              <a:buNone/>
              <a:defRPr sz="1600" b="0" i="0">
                <a:latin typeface="TheSans UHH Bold Caps"/>
                <a:cs typeface="TheSans UHH Bold Caps"/>
              </a:defRPr>
            </a:lvl2pPr>
            <a:lvl3pPr marL="914400" indent="0">
              <a:buNone/>
              <a:defRPr sz="1600" b="0" i="0">
                <a:latin typeface="TheSans UHH Bold Caps"/>
                <a:cs typeface="TheSans UHH Bold Caps"/>
              </a:defRPr>
            </a:lvl3pPr>
            <a:lvl4pPr marL="1371600" indent="0">
              <a:buNone/>
              <a:defRPr sz="1600" b="0" i="0">
                <a:latin typeface="TheSans UHH Bold Caps"/>
                <a:cs typeface="TheSans UHH Bold Caps"/>
              </a:defRPr>
            </a:lvl4pPr>
            <a:lvl5pPr marL="1828800" indent="0">
              <a:buNone/>
              <a:defRPr sz="1600" b="0" i="0">
                <a:latin typeface="TheSans UHH Bold Caps"/>
                <a:cs typeface="TheSans UHH Bold Caps"/>
              </a:defRPr>
            </a:lvl5pPr>
          </a:lstStyle>
          <a:p>
            <a:pPr lvl="0"/>
            <a:r>
              <a:rPr lang="de-DE" dirty="0"/>
              <a:t>Fakultät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878336" y="902337"/>
            <a:ext cx="1816402" cy="168274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buNone/>
              <a:defRPr sz="1050" b="0" i="0" kern="0" spc="40" baseline="0">
                <a:solidFill>
                  <a:srgbClr val="009CD1"/>
                </a:solidFill>
                <a:latin typeface="TheSans UHH SemiLight Caps"/>
                <a:cs typeface="TheSans UHH SemiLight Caps"/>
              </a:defRPr>
            </a:lvl1pPr>
            <a:lvl2pPr marL="457200" indent="0">
              <a:buNone/>
              <a:defRPr sz="1600" b="0" i="0">
                <a:latin typeface="TheSans UHH Bold Caps"/>
                <a:cs typeface="TheSans UHH Bold Caps"/>
              </a:defRPr>
            </a:lvl2pPr>
            <a:lvl3pPr marL="914400" indent="0">
              <a:buNone/>
              <a:defRPr sz="1600" b="0" i="0">
                <a:latin typeface="TheSans UHH Bold Caps"/>
                <a:cs typeface="TheSans UHH Bold Caps"/>
              </a:defRPr>
            </a:lvl3pPr>
            <a:lvl4pPr marL="1371600" indent="0">
              <a:buNone/>
              <a:defRPr sz="1600" b="0" i="0">
                <a:latin typeface="TheSans UHH Bold Caps"/>
                <a:cs typeface="TheSans UHH Bold Caps"/>
              </a:defRPr>
            </a:lvl4pPr>
            <a:lvl5pPr marL="1828800" indent="0">
              <a:buNone/>
              <a:defRPr sz="1600" b="0" i="0">
                <a:latin typeface="TheSans UHH Bold Caps"/>
                <a:cs typeface="TheSans UHH Bold Caps"/>
              </a:defRPr>
            </a:lvl5pPr>
          </a:lstStyle>
          <a:p>
            <a:pPr lvl="0"/>
            <a:r>
              <a:rPr lang="de-DE" dirty="0"/>
              <a:t>für </a:t>
            </a:r>
            <a:r>
              <a:rPr lang="de-DE" dirty="0" err="1"/>
              <a:t>rechtswissenschaft</a:t>
            </a:r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0" y="6418566"/>
            <a:ext cx="9144000" cy="4394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de-DE" sz="1800" b="0">
              <a:solidFill>
                <a:prstClr val="white"/>
              </a:solidFill>
            </a:endParaRPr>
          </a:p>
        </p:txBody>
      </p:sp>
      <p:sp>
        <p:nvSpPr>
          <p:cNvPr id="11" name="Inhaltsplatzhalter 20"/>
          <p:cNvSpPr>
            <a:spLocks noGrp="1"/>
          </p:cNvSpPr>
          <p:nvPr>
            <p:ph sz="quarter" idx="12" hasCustomPrompt="1"/>
          </p:nvPr>
        </p:nvSpPr>
        <p:spPr>
          <a:xfrm>
            <a:off x="342000" y="4425480"/>
            <a:ext cx="6121593" cy="1181873"/>
          </a:xfrm>
          <a:prstGeom prst="rect">
            <a:avLst/>
          </a:prstGeom>
        </p:spPr>
        <p:txBody>
          <a:bodyPr vert="horz" tIns="46800"/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4000" b="0" i="0">
                <a:solidFill>
                  <a:schemeClr val="bg1"/>
                </a:solidFill>
                <a:latin typeface="TheSans UHH Bold Caps"/>
                <a:cs typeface="TheSans UHH Bold Cap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Dies ist ein </a:t>
            </a:r>
            <a:r>
              <a:rPr lang="de-DE" dirty="0" err="1"/>
              <a:t>Typoblindtext</a:t>
            </a:r>
            <a:br>
              <a:rPr lang="de-DE" dirty="0"/>
            </a:br>
            <a:r>
              <a:rPr lang="de-DE" dirty="0"/>
              <a:t>An ihm kann man sehen</a:t>
            </a:r>
          </a:p>
        </p:txBody>
      </p:sp>
      <p:sp>
        <p:nvSpPr>
          <p:cNvPr id="12" name="Textplatzhalt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341314" y="3944230"/>
            <a:ext cx="6122279" cy="4810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0" i="0">
                <a:solidFill>
                  <a:schemeClr val="bg1"/>
                </a:solidFill>
                <a:latin typeface="TheSans UHH Bold Caps"/>
                <a:cs typeface="TheSans UHH Bold Caps"/>
              </a:defRPr>
            </a:lvl1pPr>
          </a:lstStyle>
          <a:p>
            <a:pPr lvl="0"/>
            <a:r>
              <a:rPr lang="de-DE" dirty="0"/>
              <a:t>Name des Referenten</a:t>
            </a:r>
          </a:p>
        </p:txBody>
      </p:sp>
    </p:spTree>
    <p:extLst>
      <p:ext uri="{BB962C8B-B14F-4D97-AF65-F5344CB8AC3E}">
        <p14:creationId xmlns:p14="http://schemas.microsoft.com/office/powerpoint/2010/main" val="343756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1698170" y="3018523"/>
            <a:ext cx="4550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>
                <a:latin typeface="TheSans UHH" panose="020B0502050302020203" pitchFamily="34" charset="0"/>
              </a:rPr>
              <a:t>Titelmasterfor</a:t>
            </a:r>
            <a:r>
              <a:rPr lang="de-DE" dirty="0">
                <a:latin typeface="TheSans UHH" panose="020B0502050302020203" pitchFamily="34" charset="0"/>
              </a:rPr>
              <a:t>	</a:t>
            </a:r>
            <a:r>
              <a:rPr lang="de-DE" dirty="0" err="1">
                <a:latin typeface="TheSans UHH" panose="020B0502050302020203" pitchFamily="34" charset="0"/>
              </a:rPr>
              <a:t>mat</a:t>
            </a:r>
            <a:r>
              <a:rPr lang="de-DE" dirty="0">
                <a:latin typeface="TheSans UHH" panose="020B0502050302020203" pitchFamily="34" charset="0"/>
              </a:rPr>
              <a:t> durch 	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833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0" y="6424308"/>
            <a:ext cx="914399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1600" cap="small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TheSans UHH" panose="020B0502050302020203" pitchFamily="34" charset="0"/>
                <a:cs typeface="TheSans UHH Regular"/>
              </a:rPr>
              <a:t>Dr. Sören Deister</a:t>
            </a:r>
          </a:p>
        </p:txBody>
      </p:sp>
      <p:pic>
        <p:nvPicPr>
          <p:cNvPr id="11" name="Bild 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896" y="-569335"/>
            <a:ext cx="2771800" cy="196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0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3" r:id="rId2"/>
    <p:sldLayoutId id="2147483681" r:id="rId3"/>
    <p:sldLayoutId id="2147483663" r:id="rId4"/>
    <p:sldLayoutId id="2147483686" r:id="rId5"/>
    <p:sldLayoutId id="2147483688" r:id="rId6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2"/>
          </p:nvPr>
        </p:nvSpPr>
        <p:spPr>
          <a:xfrm>
            <a:off x="107504" y="4425480"/>
            <a:ext cx="9036496" cy="1181873"/>
          </a:xfrm>
        </p:spPr>
        <p:txBody>
          <a:bodyPr/>
          <a:lstStyle/>
          <a:p>
            <a:r>
              <a:rPr lang="de-DE" altLang="en-US" dirty="0"/>
              <a:t>Arbeiten neben dem Studium – Was gilt für die Krankenversicherung? </a:t>
            </a:r>
            <a:endParaRPr lang="de-DE" altLang="en-US" sz="4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107504" y="3944467"/>
            <a:ext cx="6122279" cy="481013"/>
          </a:xfrm>
        </p:spPr>
        <p:txBody>
          <a:bodyPr/>
          <a:lstStyle/>
          <a:p>
            <a:r>
              <a:rPr lang="de-DE" dirty="0"/>
              <a:t>Dr. Sören Deister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527905"/>
            <a:ext cx="6202627" cy="0"/>
          </a:xfrm>
          <a:prstGeom prst="line">
            <a:avLst/>
          </a:prstGeom>
          <a:ln w="508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34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8B4E880-FA71-456F-A189-5515CB8D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321891"/>
            <a:ext cx="8229600" cy="738957"/>
          </a:xfrm>
        </p:spPr>
        <p:txBody>
          <a:bodyPr/>
          <a:lstStyle/>
          <a:p>
            <a:r>
              <a:rPr lang="de-DE" dirty="0"/>
              <a:t>IV. Werkstudentenregel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DC120C0-339A-4DF0-BCA8-43AC8A88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8229600" cy="4824536"/>
          </a:xfrm>
        </p:spPr>
        <p:txBody>
          <a:bodyPr/>
          <a:lstStyle/>
          <a:p>
            <a:r>
              <a:rPr lang="de-DE" dirty="0"/>
              <a:t>Rechtsprechung: Wer bis zu 20h die Woche arbeitet, arbeitet „neben“ dem Studium</a:t>
            </a:r>
          </a:p>
          <a:p>
            <a:r>
              <a:rPr lang="de-DE" dirty="0"/>
              <a:t>Mehr ist möglich bei Arbeit in der vorlesungsfreien Zeit und den Abend- bzw. Nachtstunden (höchstens 26 Wochen pro Jahr mehr als 20h) </a:t>
            </a:r>
          </a:p>
          <a:p>
            <a:r>
              <a:rPr lang="de-DE" dirty="0"/>
              <a:t>Konsequenz: Es bleibt die Versicherungspflicht als Studierender nach § 5 I Nr. 9 SGB V bestehen </a:t>
            </a:r>
            <a:r>
              <a:rPr lang="de-DE" dirty="0">
                <a:sym typeface="Wingdings" panose="05000000000000000000" pitchFamily="2" charset="2"/>
              </a:rPr>
              <a:t> ca. 120 € Beitrag im Monat </a:t>
            </a:r>
          </a:p>
          <a:p>
            <a:r>
              <a:rPr lang="de-DE" dirty="0">
                <a:sym typeface="Wingdings" panose="05000000000000000000" pitchFamily="2" charset="2"/>
              </a:rPr>
              <a:t>Was passiert, wenn man mehr als 20h die Woche arbeitet? </a:t>
            </a:r>
          </a:p>
          <a:p>
            <a:r>
              <a:rPr lang="de-DE" dirty="0">
                <a:sym typeface="Wingdings" panose="05000000000000000000" pitchFamily="2" charset="2"/>
              </a:rPr>
              <a:t>Versicherungspflicht als Beschäftigter, Versicherungspflicht in Arbeitslosenversicherung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80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8B4E880-FA71-456F-A189-5515CB8D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321891"/>
            <a:ext cx="8229600" cy="738957"/>
          </a:xfrm>
        </p:spPr>
        <p:txBody>
          <a:bodyPr/>
          <a:lstStyle/>
          <a:p>
            <a:r>
              <a:rPr lang="de-DE" dirty="0"/>
              <a:t>IV. Werkstudierendenregel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DC120C0-339A-4DF0-BCA8-43AC8A88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72816"/>
            <a:ext cx="8229600" cy="4824536"/>
          </a:xfrm>
        </p:spPr>
        <p:txBody>
          <a:bodyPr/>
          <a:lstStyle/>
          <a:p>
            <a:r>
              <a:rPr lang="de-DE" sz="2200" dirty="0"/>
              <a:t>Ob das finanziell gut oder schlecht ist, hängt vom Einzelfall ab</a:t>
            </a:r>
          </a:p>
          <a:p>
            <a:r>
              <a:rPr lang="de-DE" sz="2200" dirty="0"/>
              <a:t>Häufig wäre bei niedrigem/typischem Verdienst die Versicherungspflicht als beschäftigte Person finanziell vorteilhafter für die Studierenden </a:t>
            </a:r>
          </a:p>
          <a:p>
            <a:r>
              <a:rPr lang="de-DE" sz="2200" dirty="0"/>
              <a:t>Erst ab ca. 1500 € Verdienst im Monat zahlt man in der Studierenden-KV weniger, als man es in der Beschäftigten-KV tun würde </a:t>
            </a:r>
          </a:p>
          <a:p>
            <a:r>
              <a:rPr lang="de-DE" sz="2200" dirty="0"/>
              <a:t>Im Übrigen besteht ohne Werkstudierenden-Regel auch eine Absicherung in der Arbeitslosenversicherung und ein Krankengeld-Anspruch </a:t>
            </a:r>
          </a:p>
          <a:p>
            <a:r>
              <a:rPr lang="de-DE" sz="2200" dirty="0"/>
              <a:t>Es geht also nicht um ein „Privileg“ des Studierenden, sondern eine Subvention für den Arbeitgeber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927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8B4E880-FA71-456F-A189-5515CB8D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321891"/>
            <a:ext cx="8229600" cy="738957"/>
          </a:xfrm>
        </p:spPr>
        <p:txBody>
          <a:bodyPr/>
          <a:lstStyle/>
          <a:p>
            <a:r>
              <a:rPr lang="de-DE" dirty="0"/>
              <a:t>V. „Freiwillige“ Auffangversicherung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DC120C0-339A-4DF0-BCA8-43AC8A88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8229600" cy="4824536"/>
          </a:xfrm>
        </p:spPr>
        <p:txBody>
          <a:bodyPr/>
          <a:lstStyle/>
          <a:p>
            <a:r>
              <a:rPr lang="de-DE" dirty="0"/>
              <a:t>Besteht kein anderer Versicherungsschutz, greift „freiwillige“ Auffangversicherung nach § 188 IV SGB V </a:t>
            </a:r>
          </a:p>
          <a:p>
            <a:r>
              <a:rPr lang="de-DE" dirty="0"/>
              <a:t>Das kann passieren bei Studierenden die Ü-30 sind und nur unter 20h/Woche arbeiten: </a:t>
            </a:r>
          </a:p>
          <a:p>
            <a:pPr>
              <a:buFontTx/>
              <a:buChar char="-"/>
            </a:pPr>
            <a:r>
              <a:rPr lang="de-DE" dirty="0"/>
              <a:t>§ 5 I Nr. 9 SGB V (Studierenden-KV) greift nicht aufgrund der Altersgrenze</a:t>
            </a:r>
          </a:p>
          <a:p>
            <a:pPr>
              <a:buFontTx/>
              <a:buChar char="-"/>
            </a:pPr>
            <a:r>
              <a:rPr lang="de-DE" dirty="0"/>
              <a:t>Beschäftigtenversicherung greift nicht aufgrund von § 6 I Nr. 3 SGB V </a:t>
            </a:r>
          </a:p>
          <a:p>
            <a:r>
              <a:rPr lang="de-DE" dirty="0"/>
              <a:t>Finanziell ungünstig </a:t>
            </a:r>
            <a:r>
              <a:rPr lang="de-DE" dirty="0">
                <a:sym typeface="Wingdings" panose="05000000000000000000" pitchFamily="2" charset="2"/>
              </a:rPr>
              <a:t> Beiträge zur GKV müssen allein getragen werden  ca. 220 € pro Monat inkl. Pflege</a:t>
            </a:r>
          </a:p>
          <a:p>
            <a:r>
              <a:rPr lang="de-DE" dirty="0">
                <a:sym typeface="Wingdings" panose="05000000000000000000" pitchFamily="2" charset="2"/>
              </a:rPr>
              <a:t>Im Einzelfall  Austauschen, organisieren, beraten lassen  z.B. beim AStA!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165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8B4E880-FA71-456F-A189-5515CB8D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321891"/>
            <a:ext cx="8229600" cy="738957"/>
          </a:xfrm>
        </p:spPr>
        <p:txBody>
          <a:bodyPr/>
          <a:lstStyle/>
          <a:p>
            <a:r>
              <a:rPr lang="de-DE" dirty="0"/>
              <a:t>VI. Fazit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DC120C0-339A-4DF0-BCA8-43AC8A88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8229600" cy="4824536"/>
          </a:xfrm>
        </p:spPr>
        <p:txBody>
          <a:bodyPr/>
          <a:lstStyle/>
          <a:p>
            <a:r>
              <a:rPr lang="de-DE" sz="1800" dirty="0"/>
              <a:t>Wer U-25 ist und geringfügig beschäftigt, ist i.d.R. kostenfrei familienversichert </a:t>
            </a:r>
          </a:p>
          <a:p>
            <a:pPr marL="0" indent="0">
              <a:buNone/>
            </a:pPr>
            <a:r>
              <a:rPr lang="de-DE" sz="1800" dirty="0"/>
              <a:t>Wenn keine Familienversicherung mehr greift: </a:t>
            </a:r>
          </a:p>
          <a:p>
            <a:r>
              <a:rPr lang="de-DE" sz="1800" dirty="0"/>
              <a:t>Wer U-30 ist und nicht mehr als 20h/Wochen arbeitet, ist in der Regel in der studentischen KV versichert (ca. 120 € / Monat) </a:t>
            </a:r>
          </a:p>
          <a:p>
            <a:r>
              <a:rPr lang="de-DE" sz="1800" dirty="0"/>
              <a:t>Wer regelmäßig über 20h/Woche arbeitet, ist in dieser Beschäftigung voll sozialversicherungspflichtig </a:t>
            </a:r>
            <a:r>
              <a:rPr lang="de-DE" sz="1800" dirty="0">
                <a:sym typeface="Wingdings" panose="05000000000000000000" pitchFamily="2" charset="2"/>
              </a:rPr>
              <a:t> finanzielle Auswirkung abhängig von Einkommen, meist günstiger als Werkstudierenden-Regel</a:t>
            </a:r>
            <a:endParaRPr lang="de-DE" sz="1800" dirty="0"/>
          </a:p>
          <a:p>
            <a:r>
              <a:rPr lang="de-DE" sz="1800" dirty="0">
                <a:sym typeface="Wingdings" panose="05000000000000000000" pitchFamily="2" charset="2"/>
              </a:rPr>
              <a:t>Wer keine andere Versicherungspflicht erfüllt – insbes. Ü-30 und nicht mehr als 20h/Woche) ist </a:t>
            </a:r>
            <a:r>
              <a:rPr lang="de-DE" sz="1800">
                <a:sym typeface="Wingdings" panose="05000000000000000000" pitchFamily="2" charset="2"/>
              </a:rPr>
              <a:t>(sehr teuer</a:t>
            </a:r>
            <a:r>
              <a:rPr lang="de-DE" sz="1800" dirty="0">
                <a:sym typeface="Wingdings" panose="05000000000000000000" pitchFamily="2" charset="2"/>
              </a:rPr>
              <a:t>) freiwillig GKV-versichert  </a:t>
            </a:r>
          </a:p>
          <a:p>
            <a:r>
              <a:rPr lang="de-DE" sz="1800" dirty="0">
                <a:sym typeface="Wingdings" panose="05000000000000000000" pitchFamily="2" charset="2"/>
              </a:rPr>
              <a:t>Rechtspolitisches Fazit: Werkstudierendenregel hilft vor allem den AG   gewöhnliche Sozialversicherung für Studierende in der Regel finanziell vorteilhafter  könnte abgeschafft werden</a:t>
            </a:r>
          </a:p>
          <a:p>
            <a:r>
              <a:rPr lang="de-DE" sz="1800" dirty="0">
                <a:sym typeface="Wingdings" panose="05000000000000000000" pitchFamily="2" charset="2"/>
              </a:rPr>
              <a:t>Alternativ: Deutliche Senkung der Beiträge in der stud. KV  dann wäre es wieder echtes „Werkstudierendenprivileg“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3578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5E84D8-F6E4-47F4-87B1-BA7F8C17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321891"/>
            <a:ext cx="8229600" cy="738957"/>
          </a:xfrm>
        </p:spPr>
        <p:txBody>
          <a:bodyPr/>
          <a:lstStyle/>
          <a:p>
            <a:r>
              <a:rPr lang="de-DE" dirty="0"/>
              <a:t>Bedeutung des Themas 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34F297A-67A5-4911-A1C8-4F7230F7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3" y="1772816"/>
            <a:ext cx="8229600" cy="4680520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Im Krankheitsfall unabhängig vom Einkommen/Vermögen Anspruch auf Krankenbehandlung zu haben, ist eine soziale Errungenschaft. </a:t>
            </a:r>
          </a:p>
          <a:p>
            <a:r>
              <a:rPr lang="de-DE" dirty="0"/>
              <a:t>Die Höhe der Krankenversicherungsbeiträge kann je nach Gestaltung des Arbeitsverhältnisses sehr stark schwanken  </a:t>
            </a:r>
            <a:r>
              <a:rPr lang="de-DE" dirty="0">
                <a:sym typeface="Wingdings" panose="05000000000000000000" pitchFamily="2" charset="2"/>
              </a:rPr>
              <a:t> kann entscheidend sein dafür, wieviel Geld „zum Leben“ bleibt </a:t>
            </a:r>
          </a:p>
          <a:p>
            <a:r>
              <a:rPr lang="de-DE" dirty="0">
                <a:sym typeface="Wingdings" panose="05000000000000000000" pitchFamily="2" charset="2"/>
              </a:rPr>
              <a:t>Hier existieren einige Mythen, insbesondere zur Tätigkeit als „</a:t>
            </a:r>
            <a:r>
              <a:rPr lang="de-DE" dirty="0" err="1">
                <a:sym typeface="Wingdings" panose="05000000000000000000" pitchFamily="2" charset="2"/>
              </a:rPr>
              <a:t>Werkstudent:in</a:t>
            </a:r>
            <a:r>
              <a:rPr lang="de-DE" dirty="0">
                <a:sym typeface="Wingdings" panose="05000000000000000000" pitchFamily="2" charset="2"/>
              </a:rPr>
              <a:t>“ 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236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5E84D8-F6E4-47F4-87B1-BA7F8C17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321891"/>
            <a:ext cx="8229600" cy="738957"/>
          </a:xfrm>
        </p:spPr>
        <p:txBody>
          <a:bodyPr/>
          <a:lstStyle/>
          <a:p>
            <a:r>
              <a:rPr lang="de-DE" dirty="0"/>
              <a:t>Inhalt des Vortrags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34F297A-67A5-4911-A1C8-4F7230F7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3" y="1772816"/>
            <a:ext cx="8229600" cy="4680520"/>
          </a:xfrm>
        </p:spPr>
        <p:txBody>
          <a:bodyPr/>
          <a:lstStyle/>
          <a:p>
            <a:endParaRPr lang="de-DE" dirty="0"/>
          </a:p>
          <a:p>
            <a:pPr marL="514350" indent="-514350">
              <a:buAutoNum type="romanUcPeriod"/>
            </a:pPr>
            <a:r>
              <a:rPr lang="de-DE" dirty="0"/>
              <a:t>Grundlagen </a:t>
            </a:r>
          </a:p>
          <a:p>
            <a:pPr marL="514350" indent="-514350">
              <a:buAutoNum type="romanUcPeriod"/>
            </a:pPr>
            <a:r>
              <a:rPr lang="de-DE" dirty="0"/>
              <a:t>Die Familienversicherung </a:t>
            </a:r>
          </a:p>
          <a:p>
            <a:pPr marL="514350" indent="-514350">
              <a:buAutoNum type="romanUcPeriod"/>
            </a:pPr>
            <a:r>
              <a:rPr lang="de-DE" dirty="0"/>
              <a:t>Die Studierendenversicherung </a:t>
            </a:r>
          </a:p>
          <a:p>
            <a:pPr marL="514350" indent="-514350">
              <a:buAutoNum type="romanUcPeriod"/>
            </a:pPr>
            <a:r>
              <a:rPr lang="de-DE" dirty="0"/>
              <a:t>Beschäftigtenversicherung und Werkstudierendenregel </a:t>
            </a:r>
          </a:p>
          <a:p>
            <a:pPr marL="514350" indent="-514350">
              <a:buAutoNum type="romanUcPeriod"/>
            </a:pPr>
            <a:r>
              <a:rPr lang="de-DE" dirty="0"/>
              <a:t>Verpflichtende „freiwillige“ Versicherung als Auffangversicherung </a:t>
            </a:r>
          </a:p>
          <a:p>
            <a:pPr marL="514350" indent="-514350">
              <a:buAutoNum type="romanUcPeriod"/>
            </a:pPr>
            <a:r>
              <a:rPr lang="de-DE" dirty="0"/>
              <a:t>Fazit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Einige Ausblendungen, z.B. selbständige Tätigkeit 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894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5E84D8-F6E4-47F4-87B1-BA7F8C17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321891"/>
            <a:ext cx="8229600" cy="738957"/>
          </a:xfrm>
        </p:spPr>
        <p:txBody>
          <a:bodyPr/>
          <a:lstStyle/>
          <a:p>
            <a:r>
              <a:rPr lang="de-DE" dirty="0"/>
              <a:t>I. Grundlagen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34F297A-67A5-4911-A1C8-4F7230F7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3" y="1772816"/>
            <a:ext cx="8229600" cy="468052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Die GKV ist eine gesetzliche Pflichtversicherung und keine vertragliche Versicherung. Bei Vorliegen der gesetzlichen Voraussetzungen besteht </a:t>
            </a:r>
            <a:r>
              <a:rPr lang="de-DE" u="sng" dirty="0">
                <a:sym typeface="Wingdings" panose="05000000000000000000" pitchFamily="2" charset="2"/>
              </a:rPr>
              <a:t>automatisch</a:t>
            </a:r>
            <a:r>
              <a:rPr lang="de-DE" dirty="0">
                <a:sym typeface="Wingdings" panose="05000000000000000000" pitchFamily="2" charset="2"/>
              </a:rPr>
              <a:t> eine Versicherung</a:t>
            </a:r>
          </a:p>
          <a:p>
            <a:pPr marL="457200" indent="-457200"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Jede Person in Deutschland (Ausnahme: Sondersystem AsylbLG, Menschen ohne Papiere) ist zwingend krankenversichert. Die Frage ist nur, wie. </a:t>
            </a:r>
          </a:p>
          <a:p>
            <a:pPr marL="457200" indent="-457200"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Unterschiedliche Versicherungstatbestände gehen mit unterschiedlichen Beitragshöhen einher </a:t>
            </a: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147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5E84D8-F6E4-47F4-87B1-BA7F8C17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321891"/>
            <a:ext cx="8229600" cy="738957"/>
          </a:xfrm>
        </p:spPr>
        <p:txBody>
          <a:bodyPr/>
          <a:lstStyle/>
          <a:p>
            <a:r>
              <a:rPr lang="de-DE" dirty="0"/>
              <a:t>II. Die Familienversicherung, § 10 SGB V 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34F297A-67A5-4911-A1C8-4F7230F7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3" y="1772816"/>
            <a:ext cx="8229600" cy="4680520"/>
          </a:xfrm>
        </p:spPr>
        <p:txBody>
          <a:bodyPr/>
          <a:lstStyle/>
          <a:p>
            <a:pPr>
              <a:buFontTx/>
              <a:buChar char="-"/>
            </a:pPr>
            <a:r>
              <a:rPr lang="de-DE" sz="2200" dirty="0">
                <a:sym typeface="Wingdings" panose="05000000000000000000" pitchFamily="2" charset="2"/>
              </a:rPr>
              <a:t>Kostenfreie „Mitversicherung“ bei versichertem Elternteil oder </a:t>
            </a:r>
            <a:r>
              <a:rPr lang="de-DE" sz="2200" dirty="0" err="1">
                <a:sym typeface="Wingdings" panose="05000000000000000000" pitchFamily="2" charset="2"/>
              </a:rPr>
              <a:t>Ehepartner:in</a:t>
            </a:r>
            <a:r>
              <a:rPr lang="de-DE" sz="2200" dirty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de-DE" sz="2200" dirty="0">
                <a:sym typeface="Wingdings" panose="05000000000000000000" pitchFamily="2" charset="2"/>
              </a:rPr>
              <a:t>Praxisrelevante Voraussetzungen/Grenzen:</a:t>
            </a:r>
          </a:p>
          <a:p>
            <a:r>
              <a:rPr lang="de-DE" sz="2200" dirty="0">
                <a:sym typeface="Wingdings" panose="05000000000000000000" pitchFamily="2" charset="2"/>
              </a:rPr>
              <a:t>Altersgrenze: 25 Jahre (ggf. + freiwilliges soziales Jahr, § 10 II Nr. 3 SGB V) bei Familienversicherung über Elternteil </a:t>
            </a:r>
          </a:p>
          <a:p>
            <a:r>
              <a:rPr lang="de-DE" sz="2200" dirty="0">
                <a:sym typeface="Wingdings" panose="05000000000000000000" pitchFamily="2" charset="2"/>
              </a:rPr>
              <a:t>Einkommensgrenze bei geringfügiger Beschäftigung: regelmäßiges monatliches Gesamteinkommen von 538 € pro Monat = Geringfügigkeitsgrenze („Minijob“) </a:t>
            </a:r>
          </a:p>
          <a:p>
            <a:pPr marL="0" indent="0">
              <a:buNone/>
            </a:pPr>
            <a:r>
              <a:rPr lang="de-DE" sz="2200" u="sng" dirty="0">
                <a:sym typeface="Wingdings" panose="05000000000000000000" pitchFamily="2" charset="2"/>
              </a:rPr>
              <a:t>Das heißt vereinfacht gesagt: </a:t>
            </a:r>
          </a:p>
          <a:p>
            <a:pPr marL="0" indent="0">
              <a:buNone/>
            </a:pPr>
            <a:r>
              <a:rPr lang="de-DE" sz="2200" dirty="0">
                <a:sym typeface="Wingdings" panose="05000000000000000000" pitchFamily="2" charset="2"/>
              </a:rPr>
              <a:t>Wer unter 25 Jahre ist und nur geringfügig beschäftigt, bleibt beitragsfrei familienversichert.  Das gilt auch für die eigenen Kinder. </a:t>
            </a:r>
          </a:p>
          <a:p>
            <a:pPr>
              <a:buFontTx/>
              <a:buChar char="-"/>
            </a:pPr>
            <a:endParaRPr lang="de-DE" sz="2200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sz="2200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sz="2200" dirty="0">
              <a:sym typeface="Wingdings" panose="05000000000000000000" pitchFamily="2" charset="2"/>
            </a:endParaRPr>
          </a:p>
          <a:p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10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5E84D8-F6E4-47F4-87B1-BA7F8C17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321891"/>
            <a:ext cx="8229600" cy="738957"/>
          </a:xfrm>
        </p:spPr>
        <p:txBody>
          <a:bodyPr/>
          <a:lstStyle/>
          <a:p>
            <a:r>
              <a:rPr lang="de-DE" dirty="0"/>
              <a:t>III. Die Studierendenversicherung, § 5 I Nr. 9 SGB V 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34F297A-67A5-4911-A1C8-4F7230F7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3" y="1772816"/>
            <a:ext cx="8229600" cy="4680520"/>
          </a:xfrm>
        </p:spPr>
        <p:txBody>
          <a:bodyPr/>
          <a:lstStyle/>
          <a:p>
            <a:r>
              <a:rPr lang="de-DE" dirty="0">
                <a:sym typeface="Wingdings" panose="05000000000000000000" pitchFamily="2" charset="2"/>
              </a:rPr>
              <a:t>Idee und Rechtfertigung: Kostengünstige Versicherung; aktuell ca. 120-130 € pro Monat (inkl. Pflegeversicherung, bei kinderlosen Personen)</a:t>
            </a:r>
          </a:p>
          <a:p>
            <a:r>
              <a:rPr lang="de-DE" dirty="0">
                <a:sym typeface="Wingdings" panose="05000000000000000000" pitchFamily="2" charset="2"/>
              </a:rPr>
              <a:t>Voraussetzungen: 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Immatrikulation an inländischer Hochschule (nicht: </a:t>
            </a:r>
            <a:r>
              <a:rPr lang="de-DE" dirty="0" err="1">
                <a:sym typeface="Wingdings" panose="05000000000000000000" pitchFamily="2" charset="2"/>
              </a:rPr>
              <a:t>Doktorand:innen</a:t>
            </a:r>
            <a:r>
              <a:rPr lang="de-DE" dirty="0">
                <a:sym typeface="Wingdings" panose="05000000000000000000" pitchFamily="2" charset="2"/>
              </a:rPr>
              <a:t>; einzelfallabhängig: Urlaubssemester)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Nicht überprüft wird, ob das Studium erfolgreich, oder ernsthaft „betrieben“ wird 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Altersgrenze: 30 Jahre 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Verlängerung im Einzelfall möglich aufgrund „Art der Ausbildung“, „familiärer oder persönlicher Gründe“ </a:t>
            </a:r>
          </a:p>
          <a:p>
            <a:pPr>
              <a:buFontTx/>
              <a:buChar char="-"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 </a:t>
            </a: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383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5E84D8-F6E4-47F4-87B1-BA7F8C17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321891"/>
            <a:ext cx="8229600" cy="738957"/>
          </a:xfrm>
        </p:spPr>
        <p:txBody>
          <a:bodyPr/>
          <a:lstStyle/>
          <a:p>
            <a:r>
              <a:rPr lang="de-DE" dirty="0"/>
              <a:t>III. Die Studierendenversicherung, § 5 I Nr. 9 SGB V 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34F297A-67A5-4911-A1C8-4F7230F7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3" y="1772816"/>
            <a:ext cx="8229600" cy="4824536"/>
          </a:xfrm>
        </p:spPr>
        <p:txBody>
          <a:bodyPr/>
          <a:lstStyle/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Rechtsprechung ist bei Verlängerungen eher restriktiv, insbesondere hinsichtlich Kausalität; Abgelehnt z.B. bei: </a:t>
            </a:r>
          </a:p>
          <a:p>
            <a:r>
              <a:rPr lang="de-DE" dirty="0">
                <a:sym typeface="Wingdings" panose="05000000000000000000" pitchFamily="2" charset="2"/>
              </a:rPr>
              <a:t>Ausbildung vor Studium; mehrfachem Studienwechsel, Aufnahme Studiums erst in höherem Alter, vorheriges Nichtexistieren des Studiengangs, Verzögerung durch Sprachschwierigkeiten 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Angenommen z.B. bei </a:t>
            </a:r>
          </a:p>
          <a:p>
            <a:r>
              <a:rPr lang="de-DE" dirty="0">
                <a:sym typeface="Wingdings" panose="05000000000000000000" pitchFamily="2" charset="2"/>
              </a:rPr>
              <a:t>Gremientätigkeit (LSG HH, 2 Semester je Bachelor/Masterstudiengang) </a:t>
            </a:r>
          </a:p>
          <a:p>
            <a:r>
              <a:rPr lang="de-DE" dirty="0">
                <a:sym typeface="Wingdings" panose="05000000000000000000" pitchFamily="2" charset="2"/>
              </a:rPr>
              <a:t>Erwerb Zugangsvoraussetzungen auf 2. Bildungsweg </a:t>
            </a:r>
          </a:p>
          <a:p>
            <a:r>
              <a:rPr lang="de-DE" dirty="0">
                <a:sym typeface="Wingdings" panose="05000000000000000000" pitchFamily="2" charset="2"/>
              </a:rPr>
              <a:t>Erkrankungen (min. 3 Monate), Schwangerschaft, Kindererziehung (Umfang umstritten) </a:t>
            </a:r>
          </a:p>
          <a:p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6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8043813-4336-46C9-B252-AFE55D9FF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Beschäftigtenversicherung/Werkstudierende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C63110E-E634-4060-9FCD-1CD100C2B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512" y="2132856"/>
            <a:ext cx="8229600" cy="4176464"/>
          </a:xfrm>
        </p:spPr>
        <p:txBody>
          <a:bodyPr/>
          <a:lstStyle/>
          <a:p>
            <a:r>
              <a:rPr lang="de-DE" sz="2200" dirty="0"/>
              <a:t>Grundsatz: Wer beschäftigt ist (= Arbeitnehmer ist), ist als Beschäftigter pflichtversichert in der GKV </a:t>
            </a:r>
          </a:p>
          <a:p>
            <a:r>
              <a:rPr lang="de-DE" sz="2200" dirty="0"/>
              <a:t>Ausnahme 1: Minijob. Bei </a:t>
            </a:r>
            <a:r>
              <a:rPr lang="de-DE" sz="2200" dirty="0" err="1"/>
              <a:t>Enteltgeringfügigkeit</a:t>
            </a:r>
            <a:r>
              <a:rPr lang="de-DE" sz="2200" dirty="0"/>
              <a:t> = 538 €/Monat =&gt; 6.456 €/Jahr </a:t>
            </a:r>
            <a:r>
              <a:rPr lang="de-DE" sz="2200" dirty="0">
                <a:sym typeface="Wingdings" panose="05000000000000000000" pitchFamily="2" charset="2"/>
              </a:rPr>
              <a:t> keine Versicherungspflicht (§ 7 SGB V, § 8 SGB  IV); mehrere Minijobs werden zusammen gerechnet </a:t>
            </a:r>
          </a:p>
          <a:p>
            <a:r>
              <a:rPr lang="de-DE" sz="2200" dirty="0">
                <a:sym typeface="Wingdings" panose="05000000000000000000" pitchFamily="2" charset="2"/>
              </a:rPr>
              <a:t>Ausnahme 2: „Werkstudierendenregel“ =&gt; Wer neben dem Studium arbeitet ist in dieser Beschäftigung versicherungsfrei, § 6 I Nr. 3 SGB V </a:t>
            </a:r>
          </a:p>
          <a:p>
            <a:r>
              <a:rPr lang="de-DE" sz="2200" dirty="0">
                <a:sym typeface="Wingdings" panose="05000000000000000000" pitchFamily="2" charset="2"/>
              </a:rPr>
              <a:t>Dafür muss man „dem Erscheinungsbild nach Student“ sein </a:t>
            </a:r>
          </a:p>
          <a:p>
            <a:r>
              <a:rPr lang="de-DE" sz="2200" dirty="0" err="1">
                <a:sym typeface="Wingdings" panose="05000000000000000000" pitchFamily="2" charset="2"/>
              </a:rPr>
              <a:t>Rspr</a:t>
            </a:r>
            <a:r>
              <a:rPr lang="de-DE" sz="2200" dirty="0">
                <a:sym typeface="Wingdings" panose="05000000000000000000" pitchFamily="2" charset="2"/>
              </a:rPr>
              <a:t>  bei bis zu 20h-Arbeit wöchentlich gewährleistet</a:t>
            </a:r>
          </a:p>
          <a:p>
            <a:r>
              <a:rPr lang="de-DE" sz="2200" dirty="0">
                <a:sym typeface="Wingdings" panose="05000000000000000000" pitchFamily="2" charset="2"/>
              </a:rPr>
              <a:t>Unabhängig ist die Höhe des Einkommens  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50039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8043813-4336-46C9-B252-AFE55D9FF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Mythos zu Werkstudierenden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30EEB0-591B-4E7E-9E0B-54D3274C5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Bei der „Werkstudierendenregel“ geht es nur um die Frage, ob jemand als </a:t>
            </a:r>
            <a:r>
              <a:rPr lang="de-DE" dirty="0" err="1"/>
              <a:t>Beschäftiger</a:t>
            </a:r>
            <a:r>
              <a:rPr lang="de-DE" dirty="0"/>
              <a:t> versichert ist oder nicht</a:t>
            </a:r>
          </a:p>
          <a:p>
            <a:pPr>
              <a:buFontTx/>
              <a:buChar char="-"/>
            </a:pPr>
            <a:r>
              <a:rPr lang="de-DE" dirty="0"/>
              <a:t>Es handelt sich arbeitsrechtlich um ganz normale </a:t>
            </a:r>
            <a:r>
              <a:rPr lang="de-DE" dirty="0" err="1"/>
              <a:t>Arbeitnehmer:innen</a:t>
            </a:r>
            <a:r>
              <a:rPr lang="de-DE" dirty="0"/>
              <a:t> mit vollen Rechten </a:t>
            </a:r>
          </a:p>
          <a:p>
            <a:pPr>
              <a:buFontTx/>
              <a:buChar char="-"/>
            </a:pPr>
            <a:r>
              <a:rPr lang="de-DE" dirty="0"/>
              <a:t>Wer mehr als 20h/Woche arbeitet, wird als Folge in dieser Arbeit voll sozialversicherungspflichtig </a:t>
            </a:r>
          </a:p>
        </p:txBody>
      </p:sp>
      <p:pic>
        <p:nvPicPr>
          <p:cNvPr id="7" name="Inhaltsplatzhalter 1">
            <a:extLst>
              <a:ext uri="{FF2B5EF4-FFF2-40B4-BE49-F238E27FC236}">
                <a16:creationId xmlns:a16="http://schemas.microsoft.com/office/drawing/2014/main" id="{5207AD74-ED63-4DF0-9A21-A5B3971BB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32856"/>
            <a:ext cx="6048672" cy="183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ppt-vorlage UHH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  <a:ext uri="{FAA26D3D-D897-4be2-8F04-BA451C77F1D7}">
            <ma14:placeholderFlag xmlns:ma14="http://schemas.microsoft.com/office/mac/drawingml/2011/main" xmlns="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normAutofit/>
      </a:bodyPr>
      <a:lstStyle>
        <a:defPPr eaLnBrk="1" hangingPunct="1">
          <a:defRPr dirty="0" smtClean="0">
            <a:solidFill>
              <a:schemeClr val="tx1">
                <a:lumMod val="65000"/>
                <a:lumOff val="35000"/>
              </a:schemeClr>
            </a:solidFill>
            <a:latin typeface="TheSans UHH" panose="020B0502050302020203" pitchFamily="34" charset="0"/>
            <a:cs typeface="TheSans UHH Regular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 UHH</Template>
  <TotalTime>0</TotalTime>
  <Words>1022</Words>
  <Application>Microsoft Office PowerPoint</Application>
  <PresentationFormat>Bildschirmpräsentation (4:3)</PresentationFormat>
  <Paragraphs>132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Courier New</vt:lpstr>
      <vt:lpstr>TheSans UHH</vt:lpstr>
      <vt:lpstr>TheSans UHH Bold Caps</vt:lpstr>
      <vt:lpstr>TheSans UHH Regular</vt:lpstr>
      <vt:lpstr>TheSans UHH SemiLight Caps</vt:lpstr>
      <vt:lpstr>Wingdings</vt:lpstr>
      <vt:lpstr>ppt-vorlage UHH</vt:lpstr>
      <vt:lpstr>PowerPoint-Präsentation</vt:lpstr>
      <vt:lpstr>Bedeutung des Themas </vt:lpstr>
      <vt:lpstr>Inhalt des Vortrags</vt:lpstr>
      <vt:lpstr>I. Grundlagen</vt:lpstr>
      <vt:lpstr>II. Die Familienversicherung, § 10 SGB V </vt:lpstr>
      <vt:lpstr>III. Die Studierendenversicherung, § 5 I Nr. 9 SGB V </vt:lpstr>
      <vt:lpstr>III. Die Studierendenversicherung, § 5 I Nr. 9 SGB V </vt:lpstr>
      <vt:lpstr>IV. Beschäftigtenversicherung/Werkstudierende </vt:lpstr>
      <vt:lpstr>IV. Mythos zu Werkstudierenden </vt:lpstr>
      <vt:lpstr>IV. Werkstudentenregel </vt:lpstr>
      <vt:lpstr>IV. Werkstudierendenregel </vt:lpstr>
      <vt:lpstr>V. „Freiwillige“ Auffangversicherung </vt:lpstr>
      <vt:lpstr>VI. Fazit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Judith Brockmann</dc:creator>
  <cp:keywords/>
  <dc:description/>
  <cp:lastModifiedBy>Sören Deister</cp:lastModifiedBy>
  <cp:revision>753</cp:revision>
  <cp:lastPrinted>2019-11-04T09:06:41Z</cp:lastPrinted>
  <dcterms:created xsi:type="dcterms:W3CDTF">2016-04-06T10:19:40Z</dcterms:created>
  <dcterms:modified xsi:type="dcterms:W3CDTF">2024-05-02T18:46:36Z</dcterms:modified>
  <cp:category/>
</cp:coreProperties>
</file>